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4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3" autoAdjust="0"/>
    <p:restoredTop sz="94704" autoAdjust="0"/>
  </p:normalViewPr>
  <p:slideViewPr>
    <p:cSldViewPr>
      <p:cViewPr varScale="1">
        <p:scale>
          <a:sx n="76" d="100"/>
          <a:sy n="76" d="100"/>
        </p:scale>
        <p:origin x="88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5-01-05T12:13:00.151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7A704-9F1C-4FD3-85D1-57AF2D7FD0E8}" type="datetimeFigureOut">
              <a:rPr lang="en-US" smtClean="0"/>
              <a:pPr/>
              <a:t>1/15/2015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BFB8C-BBFF-4397-A51C-1E92596422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577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486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noProof="1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D80A4771-C6EF-4B99-81F4-D30BE4E017A0}" type="datetimeFigureOut">
              <a:rPr lang="en-US" smtClean="0"/>
              <a:pPr algn="r"/>
              <a:t>1/15/2015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990B41CA-569D-40E7-8E58-026C0338B2C8}" type="slidenum">
              <a:rPr 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1537577"/>
            <a:ext cx="7406640" cy="821736"/>
          </a:xfrm>
        </p:spPr>
        <p:txBody>
          <a:bodyPr/>
          <a:lstStyle/>
          <a:p>
            <a:pPr algn="ctr"/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Основи</a:t>
            </a:r>
            <a:r>
              <a:rPr lang="ru-RU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метрології</a:t>
            </a:r>
            <a:endParaRPr lang="uk-U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382832"/>
            <a:ext cx="7406640" cy="686128"/>
          </a:xfrm>
        </p:spPr>
        <p:txBody>
          <a:bodyPr/>
          <a:lstStyle/>
          <a:p>
            <a:pPr algn="ctr"/>
            <a:r>
              <a:rPr lang="uk-UA" dirty="0" smtClean="0"/>
              <a:t>Лекція </a:t>
            </a:r>
            <a:r>
              <a:rPr lang="en-US" dirty="0" smtClean="0"/>
              <a:t>2</a:t>
            </a:r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88640"/>
            <a:ext cx="7579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Національний авіаційний університет</a:t>
            </a:r>
          </a:p>
          <a:p>
            <a:pPr algn="ctr"/>
            <a:r>
              <a:rPr lang="uk-UA" dirty="0" smtClean="0"/>
              <a:t>Інститут інформаційно-діагностичних систем</a:t>
            </a:r>
          </a:p>
          <a:p>
            <a:pPr algn="ctr"/>
            <a:r>
              <a:rPr lang="uk-UA" dirty="0" smtClean="0"/>
              <a:t>Кафедра комп’ютеризованих електротехнічних систем та технологій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4048" y="4005064"/>
            <a:ext cx="3662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Викладач: </a:t>
            </a:r>
          </a:p>
          <a:p>
            <a:r>
              <a:rPr lang="uk-UA" dirty="0" smtClean="0"/>
              <a:t>Заслужений метролог України, </a:t>
            </a:r>
            <a:r>
              <a:rPr lang="uk-UA" dirty="0" err="1" smtClean="0"/>
              <a:t>д.т.н</a:t>
            </a:r>
            <a:r>
              <a:rPr lang="uk-UA" dirty="0" smtClean="0"/>
              <a:t>., професор</a:t>
            </a:r>
          </a:p>
          <a:p>
            <a:r>
              <a:rPr lang="uk-UA" dirty="0" err="1" smtClean="0"/>
              <a:t>Квасніков</a:t>
            </a:r>
            <a:r>
              <a:rPr lang="uk-UA" dirty="0" smtClean="0"/>
              <a:t> Володимир Павлович</a:t>
            </a:r>
            <a:endParaRPr lang="uk-U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746064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Обробка результатів вимірювання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872" y="859532"/>
            <a:ext cx="7746064" cy="573782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/>
              <a:t>Перший </a:t>
            </a:r>
            <a:r>
              <a:rPr lang="ru-RU" sz="2400" dirty="0" err="1"/>
              <a:t>етап</a:t>
            </a:r>
            <a:r>
              <a:rPr lang="ru-RU" sz="2400" dirty="0"/>
              <a:t>. </a:t>
            </a:r>
            <a:r>
              <a:rPr lang="ru-RU" sz="2400" dirty="0" err="1"/>
              <a:t>Зчитування</a:t>
            </a:r>
            <a:r>
              <a:rPr lang="ru-RU" sz="2400" dirty="0"/>
              <a:t> (</a:t>
            </a:r>
            <a:r>
              <a:rPr lang="ru-RU" sz="2400" dirty="0" err="1"/>
              <a:t>зняття</a:t>
            </a:r>
            <a:r>
              <a:rPr lang="ru-RU" sz="2400" dirty="0"/>
              <a:t>) </a:t>
            </a:r>
            <a:r>
              <a:rPr lang="ru-RU" sz="2400" dirty="0" err="1"/>
              <a:t>інформації</a:t>
            </a:r>
            <a:r>
              <a:rPr lang="ru-RU" sz="2400" dirty="0"/>
              <a:t>, </a:t>
            </a:r>
            <a:r>
              <a:rPr lang="ru-RU" sz="2400" dirty="0" err="1"/>
              <a:t>перетворення</a:t>
            </a:r>
            <a:r>
              <a:rPr lang="ru-RU" sz="2400" dirty="0"/>
              <a:t> </a:t>
            </a:r>
            <a:r>
              <a:rPr lang="ru-RU" sz="2400" dirty="0" err="1"/>
              <a:t>її</a:t>
            </a:r>
            <a:r>
              <a:rPr lang="ru-RU" sz="2400" dirty="0"/>
              <a:t> в </a:t>
            </a:r>
            <a:r>
              <a:rPr lang="ru-RU" sz="2400" dirty="0" err="1" smtClean="0"/>
              <a:t>цифровий</a:t>
            </a:r>
            <a:r>
              <a:rPr lang="ru-RU" sz="2400" dirty="0" smtClean="0"/>
              <a:t> </a:t>
            </a:r>
            <a:r>
              <a:rPr lang="ru-RU" sz="2400" dirty="0"/>
              <a:t>код і </a:t>
            </a:r>
            <a:r>
              <a:rPr lang="ru-RU" sz="2400" dirty="0" err="1"/>
              <a:t>запис</a:t>
            </a:r>
            <a:r>
              <a:rPr lang="ru-RU" sz="2400" dirty="0"/>
              <a:t> в </a:t>
            </a:r>
            <a:r>
              <a:rPr lang="ru-RU" sz="2400" dirty="0" err="1"/>
              <a:t>запам’ятовувальний</a:t>
            </a:r>
            <a:r>
              <a:rPr lang="ru-RU" sz="2400" dirty="0"/>
              <a:t> </a:t>
            </a:r>
            <a:r>
              <a:rPr lang="ru-RU" sz="2400" dirty="0" err="1"/>
              <a:t>пристрій</a:t>
            </a:r>
            <a:r>
              <a:rPr lang="ru-RU" sz="2400" dirty="0"/>
              <a:t> </a:t>
            </a:r>
            <a:r>
              <a:rPr lang="ru-RU" sz="2400" dirty="0" err="1"/>
              <a:t>мікропроцесора</a:t>
            </a:r>
            <a:r>
              <a:rPr lang="ru-RU" sz="2400" dirty="0"/>
              <a:t>. </a:t>
            </a:r>
            <a:endParaRPr lang="ru-RU" sz="24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/>
              <a:t>Другий  етап.  Статистична  обробка  результатів  спостереження  з </a:t>
            </a:r>
            <a:r>
              <a:rPr lang="uk-UA" sz="2400" dirty="0" smtClean="0"/>
              <a:t>оцінкою </a:t>
            </a:r>
            <a:r>
              <a:rPr lang="uk-UA" sz="2400" dirty="0"/>
              <a:t>ступеня довіри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/>
              <a:t>Третій  етап.  Інтерпретація  результатів,  одержаних  на  другому </a:t>
            </a:r>
            <a:r>
              <a:rPr lang="uk-UA" sz="2400" dirty="0" smtClean="0"/>
              <a:t>етапі </a:t>
            </a:r>
            <a:r>
              <a:rPr lang="uk-UA" sz="2400" dirty="0"/>
              <a:t>обробки. Вона містить, як правило, оцінку шуканих характеристик </a:t>
            </a:r>
            <a:r>
              <a:rPr lang="uk-UA" sz="2400" dirty="0" smtClean="0"/>
              <a:t>явища </a:t>
            </a:r>
            <a:r>
              <a:rPr lang="uk-UA" sz="2400" dirty="0"/>
              <a:t>чи об’єкта, що вивчається. </a:t>
            </a:r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53616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746064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/>
              <a:t>Основні компоненти вимірювального експерименту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2324" y="1196752"/>
            <a:ext cx="5976664" cy="557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363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/>
              <a:t> </a:t>
            </a:r>
            <a:r>
              <a:rPr lang="uk-UA" dirty="0" smtClean="0"/>
              <a:t>Основні компоненти вимірювального </a:t>
            </a:r>
            <a:r>
              <a:rPr lang="uk-UA" dirty="0" err="1" smtClean="0"/>
              <a:t>екперименту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400" dirty="0" smtClean="0"/>
              <a:t>суб’єкт </a:t>
            </a:r>
            <a:r>
              <a:rPr lang="uk-UA" sz="2400" dirty="0"/>
              <a:t>вимірювання; </a:t>
            </a:r>
          </a:p>
          <a:p>
            <a:r>
              <a:rPr lang="uk-UA" sz="2400" dirty="0" smtClean="0"/>
              <a:t>об’єкт </a:t>
            </a:r>
            <a:r>
              <a:rPr lang="uk-UA" sz="2400" dirty="0"/>
              <a:t>вимірювання; </a:t>
            </a:r>
          </a:p>
          <a:p>
            <a:r>
              <a:rPr lang="uk-UA" sz="2400" dirty="0" smtClean="0"/>
              <a:t>вимірювані </a:t>
            </a:r>
            <a:r>
              <a:rPr lang="uk-UA" sz="2400" dirty="0"/>
              <a:t>фізичні величини; </a:t>
            </a:r>
          </a:p>
          <a:p>
            <a:r>
              <a:rPr lang="uk-UA" sz="2400" dirty="0" smtClean="0"/>
              <a:t>одиниці </a:t>
            </a:r>
            <a:r>
              <a:rPr lang="uk-UA" sz="2400" dirty="0"/>
              <a:t>фізичних величин; </a:t>
            </a:r>
          </a:p>
          <a:p>
            <a:r>
              <a:rPr lang="uk-UA" sz="2400" dirty="0" smtClean="0"/>
              <a:t>умови </a:t>
            </a:r>
            <a:r>
              <a:rPr lang="uk-UA" sz="2400" dirty="0"/>
              <a:t>вимірювання; </a:t>
            </a:r>
          </a:p>
          <a:p>
            <a:r>
              <a:rPr lang="uk-UA" sz="2400" dirty="0" smtClean="0"/>
              <a:t>методи </a:t>
            </a:r>
            <a:r>
              <a:rPr lang="uk-UA" sz="2400" dirty="0"/>
              <a:t>вимірювання; </a:t>
            </a:r>
          </a:p>
          <a:p>
            <a:r>
              <a:rPr lang="uk-UA" sz="2400" dirty="0" smtClean="0"/>
              <a:t>засоби </a:t>
            </a:r>
            <a:r>
              <a:rPr lang="uk-UA" sz="2400" dirty="0"/>
              <a:t>вимірювання; </a:t>
            </a:r>
          </a:p>
          <a:p>
            <a:r>
              <a:rPr lang="uk-UA" sz="2400" dirty="0" smtClean="0"/>
              <a:t>результат </a:t>
            </a:r>
            <a:r>
              <a:rPr lang="uk-UA" sz="2400" dirty="0"/>
              <a:t>вимірювання. </a:t>
            </a:r>
          </a:p>
          <a:p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6594162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/>
          </a:bodyPr>
          <a:lstStyle/>
          <a:p>
            <a:pPr algn="ctr"/>
            <a:r>
              <a:rPr lang="uk-UA" sz="4000" dirty="0"/>
              <a:t>Умови вимірювання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980728"/>
            <a:ext cx="7498080" cy="5267672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2800" b="1" dirty="0" smtClean="0"/>
              <a:t>	</a:t>
            </a:r>
            <a:r>
              <a:rPr lang="ru-RU" sz="2800" b="1" dirty="0" err="1" smtClean="0"/>
              <a:t>Впливна</a:t>
            </a:r>
            <a:r>
              <a:rPr lang="ru-RU" sz="2800" b="1" dirty="0" smtClean="0"/>
              <a:t> </a:t>
            </a:r>
            <a:r>
              <a:rPr lang="ru-RU" sz="2800" b="1" dirty="0"/>
              <a:t>величина</a:t>
            </a:r>
            <a:r>
              <a:rPr lang="ru-RU" sz="2400" dirty="0"/>
              <a:t>. </a:t>
            </a:r>
            <a:r>
              <a:rPr lang="ru-RU" sz="2400" dirty="0" err="1"/>
              <a:t>Фізична</a:t>
            </a:r>
            <a:r>
              <a:rPr lang="ru-RU" sz="2400" dirty="0"/>
              <a:t> величина,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впливає</a:t>
            </a:r>
            <a:r>
              <a:rPr lang="ru-RU" sz="2400" dirty="0"/>
              <a:t> на результат </a:t>
            </a:r>
            <a:r>
              <a:rPr lang="ru-RU" sz="2400" dirty="0" err="1" smtClean="0"/>
              <a:t>вимірювання</a:t>
            </a:r>
            <a:r>
              <a:rPr lang="ru-RU" sz="2400" dirty="0"/>
              <a:t>, але не є </a:t>
            </a:r>
            <a:r>
              <a:rPr lang="ru-RU" sz="2400" dirty="0" err="1"/>
              <a:t>вимірюваною</a:t>
            </a:r>
            <a:r>
              <a:rPr lang="ru-RU" sz="2400" dirty="0"/>
              <a:t> величиною. </a:t>
            </a:r>
          </a:p>
          <a:p>
            <a:pPr marL="82296" indent="0" algn="just">
              <a:buNone/>
            </a:pPr>
            <a:r>
              <a:rPr lang="ru-RU" sz="2800" b="1" dirty="0" smtClean="0"/>
              <a:t>	</a:t>
            </a:r>
            <a:r>
              <a:rPr lang="ru-RU" sz="2800" b="1" dirty="0" err="1" smtClean="0"/>
              <a:t>Нормальні</a:t>
            </a:r>
            <a:r>
              <a:rPr lang="ru-RU" sz="2800" b="1" dirty="0" smtClean="0"/>
              <a:t>  </a:t>
            </a:r>
            <a:r>
              <a:rPr lang="ru-RU" sz="2800" b="1" dirty="0" err="1"/>
              <a:t>умови</a:t>
            </a:r>
            <a:r>
              <a:rPr lang="ru-RU" sz="2800" b="1" dirty="0"/>
              <a:t>  </a:t>
            </a:r>
            <a:r>
              <a:rPr lang="ru-RU" sz="2400" dirty="0" err="1"/>
              <a:t>застосування</a:t>
            </a:r>
            <a:r>
              <a:rPr lang="ru-RU" sz="2400" dirty="0"/>
              <a:t>  </a:t>
            </a:r>
            <a:r>
              <a:rPr lang="ru-RU" sz="2400" dirty="0" err="1"/>
              <a:t>засобів</a:t>
            </a:r>
            <a:r>
              <a:rPr lang="ru-RU" sz="2400" dirty="0"/>
              <a:t>  </a:t>
            </a:r>
            <a:r>
              <a:rPr lang="ru-RU" sz="2400" dirty="0" err="1"/>
              <a:t>вимірювальної</a:t>
            </a:r>
            <a:r>
              <a:rPr lang="ru-RU" sz="2400" dirty="0"/>
              <a:t>  </a:t>
            </a:r>
            <a:r>
              <a:rPr lang="ru-RU" sz="2400" dirty="0" err="1"/>
              <a:t>техніки</a:t>
            </a:r>
            <a:r>
              <a:rPr lang="ru-RU" sz="2400" dirty="0"/>
              <a:t>,  за  </a:t>
            </a:r>
            <a:r>
              <a:rPr lang="ru-RU" sz="2400" dirty="0" err="1"/>
              <a:t>яких</a:t>
            </a:r>
            <a:r>
              <a:rPr lang="ru-RU" sz="2400" dirty="0"/>
              <a:t> </a:t>
            </a:r>
            <a:r>
              <a:rPr lang="ru-RU" sz="2400" dirty="0" err="1" smtClean="0"/>
              <a:t>впливні</a:t>
            </a:r>
            <a:r>
              <a:rPr lang="ru-RU" sz="2400" dirty="0" smtClean="0"/>
              <a:t> </a:t>
            </a:r>
            <a:r>
              <a:rPr lang="ru-RU" sz="2400" dirty="0" err="1"/>
              <a:t>величини</a:t>
            </a:r>
            <a:r>
              <a:rPr lang="ru-RU" sz="2400" dirty="0"/>
              <a:t> </a:t>
            </a:r>
            <a:r>
              <a:rPr lang="ru-RU" sz="2400" dirty="0" err="1"/>
              <a:t>мають</a:t>
            </a:r>
            <a:r>
              <a:rPr lang="ru-RU" sz="2400" dirty="0"/>
              <a:t> </a:t>
            </a:r>
            <a:r>
              <a:rPr lang="ru-RU" sz="2400" dirty="0" err="1"/>
              <a:t>нормальні</a:t>
            </a:r>
            <a:r>
              <a:rPr lang="ru-RU" sz="2400" dirty="0"/>
              <a:t> </a:t>
            </a:r>
            <a:r>
              <a:rPr lang="ru-RU" sz="2400" dirty="0" err="1"/>
              <a:t>значення</a:t>
            </a:r>
            <a:r>
              <a:rPr lang="ru-RU" sz="2400" dirty="0"/>
              <a:t> </a:t>
            </a:r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err="1"/>
              <a:t>знаходяться</a:t>
            </a:r>
            <a:r>
              <a:rPr lang="ru-RU" sz="2400" dirty="0"/>
              <a:t> в </a:t>
            </a:r>
            <a:r>
              <a:rPr lang="ru-RU" sz="2400" dirty="0" err="1"/>
              <a:t>границях</a:t>
            </a:r>
            <a:r>
              <a:rPr lang="ru-RU" sz="2400" dirty="0"/>
              <a:t> </a:t>
            </a:r>
            <a:r>
              <a:rPr lang="ru-RU" sz="2400" dirty="0" smtClean="0"/>
              <a:t>(</a:t>
            </a:r>
            <a:r>
              <a:rPr lang="ru-RU" sz="2400" dirty="0"/>
              <a:t>межах) нормального </a:t>
            </a:r>
            <a:r>
              <a:rPr lang="ru-RU" sz="2400" dirty="0" err="1"/>
              <a:t>інтервалу</a:t>
            </a:r>
            <a:r>
              <a:rPr lang="ru-RU" sz="2400" dirty="0"/>
              <a:t> </a:t>
            </a:r>
            <a:r>
              <a:rPr lang="ru-RU" sz="2400" dirty="0" err="1"/>
              <a:t>значень</a:t>
            </a:r>
            <a:r>
              <a:rPr lang="ru-RU" sz="2400" dirty="0"/>
              <a:t>. </a:t>
            </a:r>
            <a:endParaRPr lang="ru-RU" sz="2400" dirty="0" smtClean="0"/>
          </a:p>
          <a:p>
            <a:pPr marL="82296" indent="0" algn="just">
              <a:buNone/>
            </a:pPr>
            <a:r>
              <a:rPr lang="ru-RU" sz="2800" b="1" dirty="0" smtClean="0"/>
              <a:t>	</a:t>
            </a:r>
            <a:r>
              <a:rPr lang="ru-RU" sz="2800" b="1" dirty="0" err="1" smtClean="0"/>
              <a:t>Робочі</a:t>
            </a:r>
            <a:r>
              <a:rPr lang="ru-RU" sz="2800" b="1" dirty="0" smtClean="0"/>
              <a:t>  </a:t>
            </a:r>
            <a:r>
              <a:rPr lang="ru-RU" sz="2800" b="1" dirty="0" err="1"/>
              <a:t>умови</a:t>
            </a:r>
            <a:r>
              <a:rPr lang="ru-RU" sz="2800" b="1" dirty="0"/>
              <a:t>  </a:t>
            </a:r>
            <a:r>
              <a:rPr lang="ru-RU" sz="2400" dirty="0" err="1"/>
              <a:t>застосування</a:t>
            </a:r>
            <a:r>
              <a:rPr lang="ru-RU" sz="2400" dirty="0"/>
              <a:t>  </a:t>
            </a:r>
            <a:r>
              <a:rPr lang="ru-RU" sz="2400" dirty="0" err="1"/>
              <a:t>засобів</a:t>
            </a:r>
            <a:r>
              <a:rPr lang="ru-RU" sz="2400" dirty="0"/>
              <a:t>  </a:t>
            </a:r>
            <a:r>
              <a:rPr lang="ru-RU" sz="2400" dirty="0" err="1"/>
              <a:t>вимірювальної</a:t>
            </a:r>
            <a:r>
              <a:rPr lang="ru-RU" sz="2400" dirty="0"/>
              <a:t>  </a:t>
            </a:r>
            <a:r>
              <a:rPr lang="ru-RU" sz="2400" dirty="0" err="1"/>
              <a:t>техніки</a:t>
            </a:r>
            <a:r>
              <a:rPr lang="ru-RU" sz="2400" dirty="0"/>
              <a:t>,  за  </a:t>
            </a:r>
            <a:r>
              <a:rPr lang="ru-RU" sz="2400" dirty="0" err="1"/>
              <a:t>яких</a:t>
            </a:r>
            <a:r>
              <a:rPr lang="ru-RU" sz="2400" dirty="0"/>
              <a:t>  </a:t>
            </a:r>
            <a:r>
              <a:rPr lang="ru-RU" sz="2400" dirty="0" err="1" smtClean="0"/>
              <a:t>значення</a:t>
            </a:r>
            <a:r>
              <a:rPr lang="ru-RU" sz="2400" dirty="0" smtClean="0"/>
              <a:t> </a:t>
            </a:r>
            <a:r>
              <a:rPr lang="ru-RU" sz="2400" dirty="0" err="1"/>
              <a:t>впливних</a:t>
            </a:r>
            <a:r>
              <a:rPr lang="ru-RU" sz="2400" dirty="0"/>
              <a:t> величин </a:t>
            </a:r>
            <a:r>
              <a:rPr lang="ru-RU" sz="2400" dirty="0" err="1"/>
              <a:t>знаходяться</a:t>
            </a:r>
            <a:r>
              <a:rPr lang="ru-RU" sz="2400" dirty="0"/>
              <a:t> в </a:t>
            </a:r>
            <a:r>
              <a:rPr lang="ru-RU" sz="2400" dirty="0" err="1"/>
              <a:t>границях</a:t>
            </a:r>
            <a:r>
              <a:rPr lang="ru-RU" sz="2400" dirty="0"/>
              <a:t> (межах) </a:t>
            </a:r>
            <a:r>
              <a:rPr lang="ru-RU" sz="2400" dirty="0" err="1"/>
              <a:t>робочої</a:t>
            </a:r>
            <a:r>
              <a:rPr lang="ru-RU" sz="2400" dirty="0"/>
              <a:t> </a:t>
            </a:r>
            <a:r>
              <a:rPr lang="ru-RU" sz="2400" dirty="0" err="1"/>
              <a:t>зони</a:t>
            </a:r>
            <a:r>
              <a:rPr lang="ru-RU" sz="2400" dirty="0"/>
              <a:t>. </a:t>
            </a:r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820509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3"/>
            <a:ext cx="7498080" cy="764232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/>
              <a:t>Ознаки</a:t>
            </a:r>
            <a:r>
              <a:rPr lang="ru-RU" dirty="0" smtClean="0"/>
              <a:t> </a:t>
            </a:r>
            <a:r>
              <a:rPr lang="ru-RU" dirty="0" err="1" smtClean="0"/>
              <a:t>вимірюваннь</a:t>
            </a:r>
            <a:endParaRPr lang="uk-UA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4272" y="880864"/>
            <a:ext cx="7589415" cy="5860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565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Ознаки </a:t>
            </a:r>
            <a:r>
              <a:rPr lang="uk-UA" dirty="0" err="1" smtClean="0"/>
              <a:t>вимірюваннь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052736"/>
            <a:ext cx="7818072" cy="5688632"/>
          </a:xfrm>
        </p:spPr>
        <p:txBody>
          <a:bodyPr>
            <a:normAutofit/>
          </a:bodyPr>
          <a:lstStyle/>
          <a:p>
            <a:pPr marL="431800" indent="-342900" algn="just">
              <a:buFont typeface="Wingdings" panose="05000000000000000000" pitchFamily="2" charset="2"/>
              <a:buChar char="Ø"/>
              <a:tabLst>
                <a:tab pos="355600" algn="l"/>
              </a:tabLst>
            </a:pPr>
            <a:r>
              <a:rPr lang="uk-UA" sz="2400" dirty="0" smtClean="0"/>
              <a:t>відсутність </a:t>
            </a:r>
            <a:r>
              <a:rPr lang="uk-UA" sz="2400" dirty="0"/>
              <a:t>чи наявність в процедурі вимірювання перетворення </a:t>
            </a:r>
            <a:r>
              <a:rPr lang="uk-UA" sz="2400" dirty="0" smtClean="0"/>
              <a:t>роду </a:t>
            </a:r>
            <a:r>
              <a:rPr lang="uk-UA" sz="2400" dirty="0"/>
              <a:t>вимірюваної величини та обчислення її значення за відомими </a:t>
            </a:r>
            <a:r>
              <a:rPr lang="uk-UA" sz="2400" dirty="0" err="1" smtClean="0"/>
              <a:t>залежностями</a:t>
            </a:r>
            <a:r>
              <a:rPr lang="uk-UA" sz="2400" dirty="0"/>
              <a:t>; </a:t>
            </a:r>
          </a:p>
          <a:p>
            <a:pPr marL="431800" indent="-342900" algn="just">
              <a:buFont typeface="Wingdings" panose="05000000000000000000" pitchFamily="2" charset="2"/>
              <a:buChar char="Ø"/>
              <a:tabLst>
                <a:tab pos="355600" algn="l"/>
              </a:tabLst>
            </a:pPr>
            <a:r>
              <a:rPr lang="uk-UA" sz="2400" dirty="0" smtClean="0"/>
              <a:t>вид </a:t>
            </a:r>
            <a:r>
              <a:rPr lang="uk-UA" sz="2400" dirty="0"/>
              <a:t>рівняння вимірювання; </a:t>
            </a:r>
          </a:p>
          <a:p>
            <a:pPr marL="431800" indent="-342900" algn="just">
              <a:buFont typeface="Wingdings" panose="05000000000000000000" pitchFamily="2" charset="2"/>
              <a:buChar char="Ø"/>
              <a:tabLst>
                <a:tab pos="355600" algn="l"/>
              </a:tabLst>
            </a:pPr>
            <a:r>
              <a:rPr lang="uk-UA" sz="2400" dirty="0" err="1" smtClean="0"/>
              <a:t>призначеність</a:t>
            </a:r>
            <a:r>
              <a:rPr lang="uk-UA" sz="2400" dirty="0" smtClean="0"/>
              <a:t> </a:t>
            </a:r>
            <a:r>
              <a:rPr lang="uk-UA" sz="2400" dirty="0"/>
              <a:t>вимірювання для незмінних чи змінних в часі </a:t>
            </a:r>
            <a:r>
              <a:rPr lang="uk-UA" sz="2400" dirty="0" smtClean="0"/>
              <a:t>вимірюваних </a:t>
            </a:r>
            <a:r>
              <a:rPr lang="uk-UA" sz="2400" dirty="0"/>
              <a:t>величин; </a:t>
            </a:r>
          </a:p>
          <a:p>
            <a:pPr marL="431800" indent="-342900" algn="just">
              <a:buFont typeface="Wingdings" panose="05000000000000000000" pitchFamily="2" charset="2"/>
              <a:buChar char="Ø"/>
              <a:tabLst>
                <a:tab pos="355600" algn="l"/>
              </a:tabLst>
            </a:pPr>
            <a:r>
              <a:rPr lang="uk-UA" sz="2400" dirty="0" smtClean="0"/>
              <a:t>особливості </a:t>
            </a:r>
            <a:r>
              <a:rPr lang="uk-UA" sz="2400" dirty="0"/>
              <a:t>визначення похибок вимірювань; </a:t>
            </a:r>
          </a:p>
          <a:p>
            <a:pPr marL="431800" indent="-342900" algn="just">
              <a:buFont typeface="Wingdings" panose="05000000000000000000" pitchFamily="2" charset="2"/>
              <a:buChar char="Ø"/>
              <a:tabLst>
                <a:tab pos="355600" algn="l"/>
              </a:tabLst>
            </a:pPr>
            <a:r>
              <a:rPr lang="uk-UA" sz="2400" dirty="0" smtClean="0"/>
              <a:t>наявність </a:t>
            </a:r>
            <a:r>
              <a:rPr lang="uk-UA" sz="2400" dirty="0"/>
              <a:t>чи відсутність розмірності у </a:t>
            </a:r>
            <a:r>
              <a:rPr lang="uk-UA" sz="2400" dirty="0" smtClean="0"/>
              <a:t>вимірюваної </a:t>
            </a:r>
            <a:r>
              <a:rPr lang="uk-UA" sz="2400" dirty="0"/>
              <a:t>величини; </a:t>
            </a:r>
          </a:p>
          <a:p>
            <a:pPr marL="431800" indent="-342900" algn="just">
              <a:buFont typeface="Wingdings" panose="05000000000000000000" pitchFamily="2" charset="2"/>
              <a:buChar char="Ø"/>
              <a:tabLst>
                <a:tab pos="355600" algn="l"/>
              </a:tabLst>
            </a:pPr>
            <a:r>
              <a:rPr lang="uk-UA" sz="2400" dirty="0" smtClean="0"/>
              <a:t>співвідношення </a:t>
            </a:r>
            <a:r>
              <a:rPr lang="uk-UA" sz="2400" dirty="0"/>
              <a:t>між кількістю вимірюваних величин та </a:t>
            </a:r>
            <a:r>
              <a:rPr lang="uk-UA" sz="2400" dirty="0" smtClean="0"/>
              <a:t>кількістю </a:t>
            </a:r>
            <a:r>
              <a:rPr lang="uk-UA" sz="2400" dirty="0"/>
              <a:t>вимірювань. </a:t>
            </a:r>
          </a:p>
        </p:txBody>
      </p:sp>
    </p:spTree>
    <p:extLst>
      <p:ext uri="{BB962C8B-B14F-4D97-AF65-F5344CB8AC3E}">
        <p14:creationId xmlns:p14="http://schemas.microsoft.com/office/powerpoint/2010/main" val="436350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b="1" dirty="0" err="1"/>
              <a:t>Пряме</a:t>
            </a:r>
            <a:r>
              <a:rPr lang="ru-RU" sz="2800" b="1" dirty="0"/>
              <a:t>  </a:t>
            </a:r>
            <a:r>
              <a:rPr lang="ru-RU" sz="2800" b="1" dirty="0" err="1"/>
              <a:t>вимірювання</a:t>
            </a:r>
            <a:r>
              <a:rPr lang="ru-RU" sz="2400" dirty="0"/>
              <a:t>.  </a:t>
            </a:r>
            <a:r>
              <a:rPr lang="ru-RU" sz="2400" dirty="0" err="1"/>
              <a:t>Вимірювання</a:t>
            </a:r>
            <a:r>
              <a:rPr lang="ru-RU" sz="2400" dirty="0"/>
              <a:t>  </a:t>
            </a:r>
            <a:r>
              <a:rPr lang="ru-RU" sz="2400" dirty="0" err="1"/>
              <a:t>однієї</a:t>
            </a:r>
            <a:r>
              <a:rPr lang="ru-RU" sz="2400" dirty="0"/>
              <a:t>  </a:t>
            </a:r>
            <a:r>
              <a:rPr lang="ru-RU" sz="2400" dirty="0" err="1"/>
              <a:t>величини</a:t>
            </a:r>
            <a:r>
              <a:rPr lang="ru-RU" sz="2400" dirty="0"/>
              <a:t>,  </a:t>
            </a:r>
            <a:r>
              <a:rPr lang="ru-RU" sz="2400" dirty="0" err="1"/>
              <a:t>значення</a:t>
            </a:r>
            <a:r>
              <a:rPr lang="ru-RU" sz="2400" dirty="0"/>
              <a:t>  </a:t>
            </a:r>
            <a:r>
              <a:rPr lang="ru-RU" sz="2400" dirty="0" err="1"/>
              <a:t>якої</a:t>
            </a:r>
            <a:r>
              <a:rPr lang="ru-RU" sz="2400" dirty="0"/>
              <a:t> </a:t>
            </a:r>
            <a:r>
              <a:rPr lang="ru-RU" sz="2400" dirty="0" err="1" smtClean="0"/>
              <a:t>знаходять</a:t>
            </a:r>
            <a:r>
              <a:rPr lang="ru-RU" sz="2400" dirty="0" smtClean="0"/>
              <a:t> </a:t>
            </a:r>
            <a:r>
              <a:rPr lang="ru-RU" sz="2400" dirty="0" err="1"/>
              <a:t>безпосередньо</a:t>
            </a:r>
            <a:r>
              <a:rPr lang="ru-RU" sz="2400" dirty="0"/>
              <a:t> без </a:t>
            </a:r>
            <a:r>
              <a:rPr lang="ru-RU" sz="2400" dirty="0" err="1"/>
              <a:t>перетворення</a:t>
            </a:r>
            <a:r>
              <a:rPr lang="ru-RU" sz="2400" dirty="0"/>
              <a:t> </a:t>
            </a:r>
            <a:r>
              <a:rPr lang="ru-RU" sz="2400" dirty="0" err="1"/>
              <a:t>її</a:t>
            </a:r>
            <a:r>
              <a:rPr lang="ru-RU" sz="2400" dirty="0"/>
              <a:t> роду та </a:t>
            </a:r>
            <a:r>
              <a:rPr lang="ru-RU" sz="2400" dirty="0" err="1"/>
              <a:t>використання</a:t>
            </a:r>
            <a:r>
              <a:rPr lang="ru-RU" sz="2400" dirty="0"/>
              <a:t> </a:t>
            </a:r>
            <a:r>
              <a:rPr lang="ru-RU" sz="2400" dirty="0" err="1" smtClean="0"/>
              <a:t>відомих</a:t>
            </a:r>
            <a:r>
              <a:rPr lang="ru-RU" sz="2400" dirty="0" smtClean="0"/>
              <a:t> </a:t>
            </a:r>
            <a:r>
              <a:rPr lang="ru-RU" sz="2400" dirty="0" err="1"/>
              <a:t>залежностей</a:t>
            </a:r>
            <a:r>
              <a:rPr lang="ru-RU" sz="2400" dirty="0"/>
              <a:t>. </a:t>
            </a:r>
            <a:endParaRPr lang="ru-RU" sz="2400" dirty="0" smtClean="0"/>
          </a:p>
          <a:p>
            <a:pPr algn="just"/>
            <a:r>
              <a:rPr lang="uk-UA" sz="2800" b="1" dirty="0"/>
              <a:t>Непряме вимірювання</a:t>
            </a:r>
            <a:r>
              <a:rPr lang="uk-UA" sz="2400" dirty="0"/>
              <a:t>. Вимірювання, у якому значення однієї чи </a:t>
            </a:r>
            <a:r>
              <a:rPr lang="uk-UA" sz="2400" dirty="0" smtClean="0"/>
              <a:t>декількох </a:t>
            </a:r>
            <a:r>
              <a:rPr lang="uk-UA" sz="2400" dirty="0"/>
              <a:t>вимірюваних величин знаходять після перетворення роду </a:t>
            </a:r>
            <a:r>
              <a:rPr lang="uk-UA" sz="2400" dirty="0" smtClean="0"/>
              <a:t>величини </a:t>
            </a:r>
            <a:r>
              <a:rPr lang="uk-UA" sz="2400" dirty="0"/>
              <a:t>чи обчислення за відомими </a:t>
            </a:r>
            <a:r>
              <a:rPr lang="uk-UA" sz="2400" dirty="0" err="1"/>
              <a:t>залежностями</a:t>
            </a:r>
            <a:r>
              <a:rPr lang="uk-UA" sz="2400" dirty="0"/>
              <a:t> їх від декількох величин </a:t>
            </a:r>
            <a:r>
              <a:rPr lang="uk-UA" sz="2400" dirty="0" smtClean="0"/>
              <a:t>аргументів</a:t>
            </a:r>
            <a:r>
              <a:rPr lang="uk-UA" sz="2400" dirty="0"/>
              <a:t>, що вимірюються прямо.</a:t>
            </a:r>
          </a:p>
        </p:txBody>
      </p:sp>
    </p:spTree>
    <p:extLst>
      <p:ext uri="{BB962C8B-B14F-4D97-AF65-F5344CB8AC3E}">
        <p14:creationId xmlns:p14="http://schemas.microsoft.com/office/powerpoint/2010/main" val="2142972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88640"/>
            <a:ext cx="7746064" cy="6552728"/>
          </a:xfrm>
        </p:spPr>
        <p:txBody>
          <a:bodyPr>
            <a:normAutofit/>
          </a:bodyPr>
          <a:lstStyle/>
          <a:p>
            <a:pPr algn="just"/>
            <a:r>
              <a:rPr lang="uk-UA" sz="2800" b="1" dirty="0"/>
              <a:t>Опосередковане  вимірювання</a:t>
            </a:r>
            <a:r>
              <a:rPr lang="uk-UA" sz="2400" dirty="0"/>
              <a:t>.  Непряме  вимірювання  однієї  </a:t>
            </a:r>
            <a:r>
              <a:rPr lang="uk-UA" sz="2400" dirty="0" smtClean="0"/>
              <a:t>величини </a:t>
            </a:r>
            <a:r>
              <a:rPr lang="uk-UA" sz="2400" dirty="0"/>
              <a:t>з перетворенням її роду чи обчисленнями за результатами </a:t>
            </a:r>
            <a:r>
              <a:rPr lang="uk-UA" sz="2400" dirty="0" smtClean="0"/>
              <a:t>вимірювань </a:t>
            </a:r>
            <a:r>
              <a:rPr lang="uk-UA" sz="2400" dirty="0"/>
              <a:t>інших величин, з якими вимірювана величина пов’язана явною </a:t>
            </a:r>
            <a:r>
              <a:rPr lang="uk-UA" sz="2400" dirty="0" smtClean="0"/>
              <a:t>функціональної </a:t>
            </a:r>
            <a:r>
              <a:rPr lang="uk-UA" sz="2400" dirty="0"/>
              <a:t>залежністю. </a:t>
            </a:r>
            <a:endParaRPr lang="uk-UA" sz="2400" dirty="0" smtClean="0"/>
          </a:p>
          <a:p>
            <a:pPr algn="just"/>
            <a:r>
              <a:rPr lang="uk-UA" sz="2800" b="1" dirty="0"/>
              <a:t>Сукупне вимірювання</a:t>
            </a:r>
            <a:r>
              <a:rPr lang="uk-UA" sz="2400" dirty="0"/>
              <a:t>. Непряме вимірювання, в якому значення </a:t>
            </a:r>
            <a:r>
              <a:rPr lang="uk-UA" sz="2400" dirty="0" smtClean="0"/>
              <a:t>декількох  </a:t>
            </a:r>
            <a:r>
              <a:rPr lang="uk-UA" sz="2400" dirty="0"/>
              <a:t>одночасно  вимірюваних  однорідних  величин  отримують </a:t>
            </a:r>
            <a:r>
              <a:rPr lang="uk-UA" sz="2400" dirty="0" smtClean="0"/>
              <a:t>розв’язанням </a:t>
            </a:r>
            <a:r>
              <a:rPr lang="uk-UA" sz="2400" dirty="0"/>
              <a:t>рівнянь, що пов’язують різні сполучення цих величин, які </a:t>
            </a:r>
            <a:r>
              <a:rPr lang="uk-UA" sz="2400" dirty="0" smtClean="0"/>
              <a:t>вимірюються </a:t>
            </a:r>
            <a:r>
              <a:rPr lang="uk-UA" sz="2400" dirty="0"/>
              <a:t>прямо чи опосередковано. </a:t>
            </a:r>
            <a:endParaRPr lang="uk-UA" sz="2400" dirty="0" smtClean="0"/>
          </a:p>
          <a:p>
            <a:pPr algn="just"/>
            <a:r>
              <a:rPr lang="uk-UA" sz="2800" b="1" dirty="0"/>
              <a:t>Сумісне вимірювання</a:t>
            </a:r>
            <a:r>
              <a:rPr lang="uk-UA" sz="2400" dirty="0"/>
              <a:t>. Непряме вимірювання, в якому значення </a:t>
            </a:r>
            <a:r>
              <a:rPr lang="uk-UA" sz="2400" dirty="0" smtClean="0"/>
              <a:t>декількох  </a:t>
            </a:r>
            <a:r>
              <a:rPr lang="uk-UA" sz="2400" dirty="0"/>
              <a:t>одночасно  вимірюваних  різнорідних  величин  отримують </a:t>
            </a:r>
            <a:r>
              <a:rPr lang="uk-UA" sz="2400" dirty="0" smtClean="0"/>
              <a:t>розв’язанням </a:t>
            </a:r>
            <a:r>
              <a:rPr lang="uk-UA" sz="2400" dirty="0"/>
              <a:t>рівнянь, які пов’язують їх з іншими величинами, що </a:t>
            </a:r>
            <a:r>
              <a:rPr lang="uk-UA" sz="2400" dirty="0" smtClean="0"/>
              <a:t>вимірюються </a:t>
            </a:r>
            <a:r>
              <a:rPr lang="uk-UA" sz="2400" dirty="0"/>
              <a:t>прямо чи опосередковано. </a:t>
            </a:r>
          </a:p>
        </p:txBody>
      </p:sp>
    </p:spTree>
    <p:extLst>
      <p:ext uri="{BB962C8B-B14F-4D97-AF65-F5344CB8AC3E}">
        <p14:creationId xmlns:p14="http://schemas.microsoft.com/office/powerpoint/2010/main" val="612448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260648"/>
            <a:ext cx="7746064" cy="6408712"/>
          </a:xfrm>
        </p:spPr>
        <p:txBody>
          <a:bodyPr>
            <a:normAutofit/>
          </a:bodyPr>
          <a:lstStyle/>
          <a:p>
            <a:pPr algn="just"/>
            <a:r>
              <a:rPr lang="uk-UA" sz="2400" dirty="0"/>
              <a:t> </a:t>
            </a:r>
            <a:r>
              <a:rPr lang="uk-UA" sz="2800" b="1" dirty="0"/>
              <a:t>Статичне вимірювання</a:t>
            </a:r>
            <a:r>
              <a:rPr lang="uk-UA" sz="2400" dirty="0"/>
              <a:t>. Вимірювання величини, яку можна вважати </a:t>
            </a:r>
            <a:r>
              <a:rPr lang="uk-UA" sz="2400" dirty="0" smtClean="0"/>
              <a:t>незмінною </a:t>
            </a:r>
            <a:r>
              <a:rPr lang="uk-UA" sz="2400" dirty="0"/>
              <a:t>за час вимірювання (коли похибкою, що виникає від її змінення, </a:t>
            </a:r>
            <a:r>
              <a:rPr lang="uk-UA" sz="2400" dirty="0" smtClean="0"/>
              <a:t>можна </a:t>
            </a:r>
            <a:r>
              <a:rPr lang="uk-UA" sz="2400" dirty="0"/>
              <a:t>знехтувати). </a:t>
            </a:r>
          </a:p>
          <a:p>
            <a:pPr algn="just"/>
            <a:r>
              <a:rPr lang="uk-UA" sz="2800" b="1" dirty="0"/>
              <a:t>Динамічне вимірювання</a:t>
            </a:r>
            <a:r>
              <a:rPr lang="uk-UA" sz="2400" dirty="0"/>
              <a:t>. Вимірювання величини, що змінюється за час </a:t>
            </a:r>
            <a:r>
              <a:rPr lang="uk-UA" sz="2400" dirty="0" smtClean="0"/>
              <a:t>вимірювання</a:t>
            </a:r>
            <a:r>
              <a:rPr lang="uk-UA" sz="2400" dirty="0"/>
              <a:t>. </a:t>
            </a:r>
            <a:endParaRPr lang="uk-UA" sz="2400" dirty="0" smtClean="0"/>
          </a:p>
          <a:p>
            <a:pPr algn="just"/>
            <a:r>
              <a:rPr lang="ru-RU" sz="2800" b="1" dirty="0" err="1"/>
              <a:t>Лабораторні</a:t>
            </a:r>
            <a:r>
              <a:rPr lang="ru-RU" sz="2800" b="1" dirty="0"/>
              <a:t>  </a:t>
            </a:r>
            <a:r>
              <a:rPr lang="ru-RU" sz="2800" b="1" dirty="0" err="1"/>
              <a:t>вимірювання</a:t>
            </a:r>
            <a:r>
              <a:rPr lang="ru-RU" sz="2400" dirty="0"/>
              <a:t>.  </a:t>
            </a:r>
            <a:r>
              <a:rPr lang="ru-RU" sz="2400" dirty="0" err="1"/>
              <a:t>Вимірювання</a:t>
            </a:r>
            <a:r>
              <a:rPr lang="ru-RU" sz="2400" dirty="0"/>
              <a:t>,  за  </a:t>
            </a:r>
            <a:r>
              <a:rPr lang="ru-RU" sz="2400" dirty="0" err="1"/>
              <a:t>яких</a:t>
            </a:r>
            <a:r>
              <a:rPr lang="ru-RU" sz="2400" dirty="0"/>
              <a:t>  </a:t>
            </a:r>
            <a:r>
              <a:rPr lang="ru-RU" sz="2400" dirty="0" err="1"/>
              <a:t>похибки</a:t>
            </a:r>
            <a:r>
              <a:rPr lang="ru-RU" sz="2400" dirty="0"/>
              <a:t>  кожного  </a:t>
            </a:r>
            <a:r>
              <a:rPr lang="ru-RU" sz="2400" dirty="0" smtClean="0"/>
              <a:t>результату </a:t>
            </a:r>
            <a:r>
              <a:rPr lang="ru-RU" sz="2400" dirty="0" err="1"/>
              <a:t>вимірювання</a:t>
            </a:r>
            <a:r>
              <a:rPr lang="ru-RU" sz="2400" dirty="0"/>
              <a:t> </a:t>
            </a:r>
            <a:r>
              <a:rPr lang="ru-RU" sz="2400" dirty="0" err="1"/>
              <a:t>оцінюють</a:t>
            </a:r>
            <a:r>
              <a:rPr lang="ru-RU" sz="2400" dirty="0"/>
              <a:t> за </a:t>
            </a:r>
            <a:r>
              <a:rPr lang="ru-RU" sz="2400" dirty="0" err="1"/>
              <a:t>даними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одержані</a:t>
            </a:r>
            <a:r>
              <a:rPr lang="ru-RU" sz="2400" dirty="0"/>
              <a:t> при </a:t>
            </a:r>
            <a:r>
              <a:rPr lang="ru-RU" sz="2400" dirty="0" err="1"/>
              <a:t>цьому</a:t>
            </a:r>
            <a:r>
              <a:rPr lang="ru-RU" sz="2400" dirty="0"/>
              <a:t> </a:t>
            </a:r>
            <a:r>
              <a:rPr lang="ru-RU" sz="2400" dirty="0" err="1" smtClean="0"/>
              <a:t>вимірюванні</a:t>
            </a:r>
            <a:r>
              <a:rPr lang="ru-RU" sz="2400" dirty="0"/>
              <a:t>. </a:t>
            </a:r>
            <a:endParaRPr lang="ru-RU" sz="2400" dirty="0" smtClean="0"/>
          </a:p>
          <a:p>
            <a:pPr algn="just"/>
            <a:r>
              <a:rPr lang="ru-RU" sz="2800" b="1" dirty="0" err="1"/>
              <a:t>Технічні</a:t>
            </a:r>
            <a:r>
              <a:rPr lang="ru-RU" sz="2800" b="1" dirty="0"/>
              <a:t> </a:t>
            </a:r>
            <a:r>
              <a:rPr lang="ru-RU" sz="2800" b="1" dirty="0" err="1"/>
              <a:t>вимірювання</a:t>
            </a:r>
            <a:r>
              <a:rPr lang="ru-RU" sz="2400" dirty="0"/>
              <a:t>. </a:t>
            </a:r>
            <a:r>
              <a:rPr lang="ru-RU" sz="2400" dirty="0" err="1"/>
              <a:t>Вимірювання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виконуються</a:t>
            </a:r>
            <a:r>
              <a:rPr lang="ru-RU" sz="2400" dirty="0"/>
              <a:t> в </a:t>
            </a:r>
            <a:r>
              <a:rPr lang="ru-RU" sz="2400" dirty="0" err="1"/>
              <a:t>заданих</a:t>
            </a:r>
            <a:r>
              <a:rPr lang="ru-RU" sz="2400" dirty="0"/>
              <a:t> </a:t>
            </a:r>
            <a:r>
              <a:rPr lang="ru-RU" sz="2400" dirty="0" err="1"/>
              <a:t>умовах</a:t>
            </a:r>
            <a:r>
              <a:rPr lang="ru-RU" sz="2400" dirty="0"/>
              <a:t> </a:t>
            </a:r>
            <a:r>
              <a:rPr lang="ru-RU" sz="2400" dirty="0" err="1" smtClean="0"/>
              <a:t>згідно</a:t>
            </a:r>
            <a:r>
              <a:rPr lang="ru-RU" sz="2400" dirty="0" smtClean="0"/>
              <a:t> </a:t>
            </a:r>
            <a:r>
              <a:rPr lang="ru-RU" sz="2400" dirty="0"/>
              <a:t>з </a:t>
            </a:r>
            <a:r>
              <a:rPr lang="ru-RU" sz="2400" dirty="0" err="1"/>
              <a:t>розробленою</a:t>
            </a:r>
            <a:r>
              <a:rPr lang="ru-RU" sz="2400" dirty="0"/>
              <a:t> та </a:t>
            </a:r>
            <a:r>
              <a:rPr lang="ru-RU" sz="2400" dirty="0" err="1"/>
              <a:t>рекомендованою</a:t>
            </a:r>
            <a:r>
              <a:rPr lang="ru-RU" sz="2400" dirty="0"/>
              <a:t> </a:t>
            </a:r>
            <a:r>
              <a:rPr lang="ru-RU" sz="2400" dirty="0" err="1"/>
              <a:t>раніше</a:t>
            </a:r>
            <a:r>
              <a:rPr lang="ru-RU" sz="2400" dirty="0"/>
              <a:t> методикою, при </a:t>
            </a:r>
            <a:r>
              <a:rPr lang="ru-RU" sz="2400" dirty="0" err="1"/>
              <a:t>цьому</a:t>
            </a:r>
            <a:r>
              <a:rPr lang="ru-RU" sz="2400" dirty="0"/>
              <a:t> </a:t>
            </a:r>
            <a:r>
              <a:rPr lang="ru-RU" sz="2400" dirty="0" err="1" smtClean="0"/>
              <a:t>похибки</a:t>
            </a:r>
            <a:r>
              <a:rPr lang="ru-RU" sz="2400" dirty="0" smtClean="0"/>
              <a:t> </a:t>
            </a:r>
            <a:r>
              <a:rPr lang="ru-RU" sz="2400" dirty="0"/>
              <a:t>кожного результату не </a:t>
            </a:r>
            <a:r>
              <a:rPr lang="ru-RU" sz="2400" dirty="0" err="1"/>
              <a:t>оцінюють</a:t>
            </a:r>
            <a:r>
              <a:rPr lang="ru-RU" sz="2400" dirty="0"/>
              <a:t>, але вони </a:t>
            </a:r>
            <a:r>
              <a:rPr lang="ru-RU" sz="2400" dirty="0" err="1"/>
              <a:t>повинні</a:t>
            </a:r>
            <a:r>
              <a:rPr lang="ru-RU" sz="2400" dirty="0"/>
              <a:t> бути </a:t>
            </a:r>
            <a:r>
              <a:rPr lang="ru-RU" sz="2400" dirty="0" err="1" smtClean="0"/>
              <a:t>нижчевстановлених</a:t>
            </a:r>
            <a:r>
              <a:rPr lang="ru-RU" sz="2400" dirty="0" smtClean="0"/>
              <a:t> </a:t>
            </a:r>
            <a:r>
              <a:rPr lang="ru-RU" sz="2400" dirty="0"/>
              <a:t>методикою </a:t>
            </a:r>
            <a:r>
              <a:rPr lang="ru-RU" sz="2400" dirty="0" err="1"/>
              <a:t>значень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24212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sz="2400" dirty="0"/>
              <a:t>Вимірювання ФВ </a:t>
            </a:r>
            <a:r>
              <a:rPr lang="uk-UA" sz="2400" i="1" dirty="0"/>
              <a:t>за наявності або відсутності розмірності</a:t>
            </a:r>
            <a:r>
              <a:rPr lang="uk-UA" sz="2400" dirty="0"/>
              <a:t> у </a:t>
            </a:r>
            <a:r>
              <a:rPr lang="uk-UA" sz="2400" dirty="0" smtClean="0"/>
              <a:t>вимірюваних </a:t>
            </a:r>
            <a:r>
              <a:rPr lang="uk-UA" sz="2400" dirty="0"/>
              <a:t>величин поділяють на вимірювання</a:t>
            </a:r>
            <a:r>
              <a:rPr lang="uk-UA" sz="2400" i="1" dirty="0"/>
              <a:t> розмірних величин (</a:t>
            </a:r>
            <a:r>
              <a:rPr lang="uk-UA" sz="2400" b="1" i="1" dirty="0" smtClean="0"/>
              <a:t>абсолютні</a:t>
            </a:r>
            <a:r>
              <a:rPr lang="uk-UA" sz="2400" i="1" dirty="0"/>
              <a:t>) </a:t>
            </a:r>
            <a:r>
              <a:rPr lang="uk-UA" sz="2400" dirty="0"/>
              <a:t>та вимірювання </a:t>
            </a:r>
            <a:r>
              <a:rPr lang="uk-UA" sz="2400" i="1" dirty="0"/>
              <a:t>безрозмірних величин (</a:t>
            </a:r>
            <a:r>
              <a:rPr lang="uk-UA" sz="2400" b="1" i="1" dirty="0"/>
              <a:t>відносні</a:t>
            </a:r>
            <a:r>
              <a:rPr lang="uk-UA" sz="2400" i="1" dirty="0"/>
              <a:t>)</a:t>
            </a:r>
            <a:r>
              <a:rPr lang="uk-UA" sz="2400" dirty="0"/>
              <a:t>. </a:t>
            </a:r>
            <a:endParaRPr lang="uk-UA" sz="2400" dirty="0" smtClean="0"/>
          </a:p>
          <a:p>
            <a:pPr algn="just"/>
            <a:r>
              <a:rPr lang="uk-UA" sz="2400" dirty="0"/>
              <a:t>Вимірювання  ФВ  </a:t>
            </a:r>
            <a:r>
              <a:rPr lang="uk-UA" sz="2400" i="1" dirty="0"/>
              <a:t>за  співвідношенням  між  кількістю  виміряних </a:t>
            </a:r>
            <a:r>
              <a:rPr lang="uk-UA" sz="2400" i="1" dirty="0" smtClean="0"/>
              <a:t>величин </a:t>
            </a:r>
            <a:r>
              <a:rPr lang="uk-UA" sz="2400" i="1" dirty="0"/>
              <a:t>та кількістю вимірювань</a:t>
            </a:r>
            <a:r>
              <a:rPr lang="uk-UA" sz="2400" dirty="0"/>
              <a:t> поділяють на </a:t>
            </a:r>
            <a:r>
              <a:rPr lang="uk-UA" sz="2400" b="1" dirty="0"/>
              <a:t>ненадлишкові</a:t>
            </a:r>
            <a:r>
              <a:rPr lang="uk-UA" sz="2400" dirty="0"/>
              <a:t> </a:t>
            </a:r>
            <a:r>
              <a:rPr lang="uk-UA" sz="2400" dirty="0" smtClean="0"/>
              <a:t>одноразові  </a:t>
            </a:r>
            <a:r>
              <a:rPr lang="uk-UA" sz="2400" dirty="0"/>
              <a:t>та  </a:t>
            </a:r>
            <a:r>
              <a:rPr lang="uk-UA" sz="2400" b="1" dirty="0"/>
              <a:t>надлишкові,</a:t>
            </a:r>
            <a:r>
              <a:rPr lang="uk-UA" sz="2400" dirty="0"/>
              <a:t>  які  виконуються  або  </a:t>
            </a:r>
            <a:r>
              <a:rPr lang="uk-UA" sz="2400" dirty="0" err="1"/>
              <a:t>одноканально</a:t>
            </a:r>
            <a:r>
              <a:rPr lang="uk-UA" sz="2400" dirty="0"/>
              <a:t>  багаторазово, </a:t>
            </a:r>
            <a:r>
              <a:rPr lang="uk-UA" sz="2400" dirty="0" smtClean="0"/>
              <a:t>або </a:t>
            </a:r>
            <a:r>
              <a:rPr lang="uk-UA" sz="2400" dirty="0" err="1"/>
              <a:t>багатоканально</a:t>
            </a:r>
            <a:r>
              <a:rPr lang="uk-UA" sz="2400" dirty="0"/>
              <a:t> одноразово, зокрема, із метою зниження рівня </a:t>
            </a:r>
            <a:r>
              <a:rPr lang="uk-UA" sz="2400" dirty="0" smtClean="0"/>
              <a:t>випадкових </a:t>
            </a:r>
            <a:r>
              <a:rPr lang="uk-UA" sz="2400" dirty="0"/>
              <a:t>похибок шляхом усереднення. </a:t>
            </a:r>
          </a:p>
        </p:txBody>
      </p:sp>
    </p:spTree>
    <p:extLst>
      <p:ext uri="{BB962C8B-B14F-4D97-AF65-F5344CB8AC3E}">
        <p14:creationId xmlns:p14="http://schemas.microsoft.com/office/powerpoint/2010/main" val="1561014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Значущість </a:t>
            </a:r>
            <a:r>
              <a:rPr lang="uk-UA" dirty="0" err="1" smtClean="0"/>
              <a:t>вимірюваннь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980728"/>
            <a:ext cx="7818072" cy="5616624"/>
          </a:xfrm>
        </p:spPr>
        <p:txBody>
          <a:bodyPr>
            <a:normAutofit/>
          </a:bodyPr>
          <a:lstStyle/>
          <a:p>
            <a:pPr algn="just"/>
            <a:r>
              <a:rPr lang="uk-UA" sz="2400" dirty="0"/>
              <a:t>Значущість  вимірювань  </a:t>
            </a:r>
            <a:r>
              <a:rPr lang="uk-UA" sz="2400" i="1" dirty="0"/>
              <a:t>у  філософському  аспекті  </a:t>
            </a:r>
            <a:r>
              <a:rPr lang="uk-UA" sz="2400" dirty="0"/>
              <a:t>визначається </a:t>
            </a:r>
            <a:r>
              <a:rPr lang="uk-UA" sz="2400" dirty="0" smtClean="0"/>
              <a:t>передусім </a:t>
            </a:r>
            <a:r>
              <a:rPr lang="uk-UA" sz="2400" dirty="0"/>
              <a:t>тим, що вимірювання є універсальним і разом із лічбою </a:t>
            </a:r>
            <a:r>
              <a:rPr lang="uk-UA" sz="2400" dirty="0" smtClean="0"/>
              <a:t>найбільш </a:t>
            </a:r>
            <a:r>
              <a:rPr lang="uk-UA" sz="2400" dirty="0"/>
              <a:t>точним методом пізнання фізичних явищ і процесів. </a:t>
            </a:r>
            <a:endParaRPr lang="uk-UA" sz="2400" dirty="0" smtClean="0"/>
          </a:p>
          <a:p>
            <a:pPr algn="just"/>
            <a:r>
              <a:rPr lang="ru-RU" sz="2400" dirty="0" err="1"/>
              <a:t>Значущість</a:t>
            </a:r>
            <a:r>
              <a:rPr lang="ru-RU" sz="2400" dirty="0"/>
              <a:t> </a:t>
            </a:r>
            <a:r>
              <a:rPr lang="ru-RU" sz="2400" dirty="0" err="1"/>
              <a:t>вимірювань</a:t>
            </a:r>
            <a:r>
              <a:rPr lang="ru-RU" sz="2400" dirty="0"/>
              <a:t> </a:t>
            </a:r>
            <a:r>
              <a:rPr lang="ru-RU" sz="2400" i="1" dirty="0"/>
              <a:t>у </a:t>
            </a:r>
            <a:r>
              <a:rPr lang="ru-RU" sz="2400" i="1" dirty="0" err="1"/>
              <a:t>науці</a:t>
            </a:r>
            <a:r>
              <a:rPr lang="ru-RU" sz="2400" i="1" dirty="0"/>
              <a:t> </a:t>
            </a:r>
            <a:r>
              <a:rPr lang="ru-RU" sz="2400" dirty="0" err="1"/>
              <a:t>визначається</a:t>
            </a:r>
            <a:r>
              <a:rPr lang="ru-RU" sz="2400" dirty="0"/>
              <a:t> </a:t>
            </a:r>
            <a:r>
              <a:rPr lang="ru-RU" sz="2400" dirty="0" err="1"/>
              <a:t>тим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за </a:t>
            </a:r>
            <a:r>
              <a:rPr lang="ru-RU" sz="2400" dirty="0" err="1" smtClean="0"/>
              <a:t>допомогою</a:t>
            </a:r>
            <a:r>
              <a:rPr lang="ru-RU" sz="2400" dirty="0" smtClean="0"/>
              <a:t> </a:t>
            </a:r>
            <a:r>
              <a:rPr lang="ru-RU" sz="2400" dirty="0" err="1"/>
              <a:t>вимірювань</a:t>
            </a:r>
            <a:r>
              <a:rPr lang="ru-RU" sz="2400" dirty="0"/>
              <a:t>, </a:t>
            </a:r>
            <a:r>
              <a:rPr lang="ru-RU" sz="2400" dirty="0" err="1"/>
              <a:t>передусім</a:t>
            </a:r>
            <a:r>
              <a:rPr lang="ru-RU" sz="2400" dirty="0"/>
              <a:t> у </a:t>
            </a:r>
            <a:r>
              <a:rPr lang="ru-RU" sz="2400" dirty="0" err="1"/>
              <a:t>фізичних</a:t>
            </a:r>
            <a:r>
              <a:rPr lang="ru-RU" sz="2400" dirty="0"/>
              <a:t> науках, </a:t>
            </a:r>
            <a:r>
              <a:rPr lang="ru-RU" sz="2400" dirty="0" err="1"/>
              <a:t>здійснюється</a:t>
            </a:r>
            <a:r>
              <a:rPr lang="ru-RU" sz="2400" dirty="0"/>
              <a:t> </a:t>
            </a:r>
            <a:r>
              <a:rPr lang="ru-RU" sz="2400" dirty="0" err="1"/>
              <a:t>зв’язок</a:t>
            </a:r>
            <a:r>
              <a:rPr lang="ru-RU" sz="2400" dirty="0"/>
              <a:t> </a:t>
            </a:r>
            <a:r>
              <a:rPr lang="ru-RU" sz="2400" dirty="0" smtClean="0"/>
              <a:t>науки </a:t>
            </a:r>
            <a:r>
              <a:rPr lang="ru-RU" sz="2400" dirty="0"/>
              <a:t>і практики</a:t>
            </a:r>
            <a:r>
              <a:rPr lang="ru-RU" sz="2400" dirty="0" smtClean="0"/>
              <a:t>.</a:t>
            </a:r>
          </a:p>
          <a:p>
            <a:pPr algn="just"/>
            <a:r>
              <a:rPr lang="uk-UA" sz="2400" dirty="0"/>
              <a:t>Значущість вимірювання </a:t>
            </a:r>
            <a:r>
              <a:rPr lang="uk-UA" sz="2400" i="1" dirty="0"/>
              <a:t>в технічному аспекті </a:t>
            </a:r>
            <a:r>
              <a:rPr lang="uk-UA" sz="2400" dirty="0"/>
              <a:t>визначається тим, </a:t>
            </a:r>
            <a:r>
              <a:rPr lang="uk-UA" sz="2400" dirty="0" smtClean="0"/>
              <a:t>що  </a:t>
            </a:r>
            <a:r>
              <a:rPr lang="uk-UA" sz="2400" dirty="0"/>
              <a:t>вимірювання  забезпечують  створення  кількісної  вимірювальної  </a:t>
            </a:r>
            <a:r>
              <a:rPr lang="uk-UA" sz="2400" dirty="0" smtClean="0"/>
              <a:t>інформації </a:t>
            </a:r>
            <a:r>
              <a:rPr lang="uk-UA" sz="2400" dirty="0"/>
              <a:t>про об’єкт, без якої неможливе точне відтворення всіх заданих </a:t>
            </a:r>
            <a:r>
              <a:rPr lang="uk-UA" sz="2400" dirty="0" smtClean="0"/>
              <a:t>умов </a:t>
            </a:r>
            <a:r>
              <a:rPr lang="uk-UA" sz="2400" dirty="0"/>
              <a:t>технологічного процесу, необхідних для одержання високої якості </a:t>
            </a:r>
            <a:r>
              <a:rPr lang="uk-UA" sz="2400" dirty="0" smtClean="0"/>
              <a:t>виробів</a:t>
            </a:r>
            <a:r>
              <a:rPr lang="uk-UA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23956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848872" cy="576064"/>
          </a:xfrm>
        </p:spPr>
        <p:txBody>
          <a:bodyPr>
            <a:normAutofit fontScale="90000"/>
          </a:bodyPr>
          <a:lstStyle/>
          <a:p>
            <a:r>
              <a:rPr lang="uk-UA" dirty="0"/>
              <a:t>Алгоритм виконання </a:t>
            </a:r>
            <a:r>
              <a:rPr lang="uk-UA" dirty="0" smtClean="0"/>
              <a:t>вимірювання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124744"/>
            <a:ext cx="7458032" cy="5544616"/>
          </a:xfrm>
        </p:spPr>
        <p:txBody>
          <a:bodyPr>
            <a:normAutofit/>
          </a:bodyPr>
          <a:lstStyle/>
          <a:p>
            <a:r>
              <a:rPr lang="uk-UA" sz="2400" dirty="0"/>
              <a:t>Постановка вимірювального завдання</a:t>
            </a:r>
            <a:r>
              <a:rPr lang="uk-UA" sz="2400" dirty="0" smtClean="0"/>
              <a:t>.</a:t>
            </a:r>
          </a:p>
          <a:p>
            <a:r>
              <a:rPr lang="uk-UA" sz="2400" dirty="0" smtClean="0"/>
              <a:t>Вибір  </a:t>
            </a:r>
            <a:r>
              <a:rPr lang="uk-UA" sz="2400" dirty="0"/>
              <a:t>методу  </a:t>
            </a:r>
            <a:r>
              <a:rPr lang="uk-UA" sz="2400" dirty="0" smtClean="0"/>
              <a:t>вимірювання.</a:t>
            </a:r>
          </a:p>
          <a:p>
            <a:r>
              <a:rPr lang="uk-UA" sz="2400" dirty="0"/>
              <a:t>Синтез </a:t>
            </a:r>
            <a:r>
              <a:rPr lang="uk-UA" sz="2400" dirty="0" smtClean="0"/>
              <a:t>вимірювальної </a:t>
            </a:r>
            <a:r>
              <a:rPr lang="uk-UA" sz="2400" dirty="0"/>
              <a:t>структури (кола</a:t>
            </a:r>
            <a:r>
              <a:rPr lang="uk-UA" sz="2400" dirty="0" smtClean="0"/>
              <a:t>).</a:t>
            </a:r>
          </a:p>
          <a:p>
            <a:r>
              <a:rPr lang="uk-UA" sz="2400" dirty="0" smtClean="0"/>
              <a:t>Обробка  </a:t>
            </a:r>
            <a:r>
              <a:rPr lang="uk-UA" sz="2400" dirty="0"/>
              <a:t>результатів  вимірювання.</a:t>
            </a:r>
          </a:p>
        </p:txBody>
      </p:sp>
    </p:spTree>
    <p:extLst>
      <p:ext uri="{BB962C8B-B14F-4D97-AF65-F5344CB8AC3E}">
        <p14:creationId xmlns:p14="http://schemas.microsoft.com/office/powerpoint/2010/main" val="15299673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6E2BC06-38B5-430F-AB2C-EFE20583E5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учебного курса общие сведения</Template>
  <TotalTime>0</TotalTime>
  <Words>597</Words>
  <Application>Microsoft Office PowerPoint</Application>
  <PresentationFormat>Экран (4:3)</PresentationFormat>
  <Paragraphs>55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Calibri</vt:lpstr>
      <vt:lpstr>Corbel</vt:lpstr>
      <vt:lpstr>Gill Sans MT</vt:lpstr>
      <vt:lpstr>Verdana</vt:lpstr>
      <vt:lpstr>Wingdings</vt:lpstr>
      <vt:lpstr>Wingdings 2</vt:lpstr>
      <vt:lpstr>Солнцестояние</vt:lpstr>
      <vt:lpstr>Основи метрології</vt:lpstr>
      <vt:lpstr>Ознаки вимірюваннь</vt:lpstr>
      <vt:lpstr>Ознаки вимірюваннь</vt:lpstr>
      <vt:lpstr>Презентация PowerPoint</vt:lpstr>
      <vt:lpstr>Презентация PowerPoint</vt:lpstr>
      <vt:lpstr>Презентация PowerPoint</vt:lpstr>
      <vt:lpstr>Презентация PowerPoint</vt:lpstr>
      <vt:lpstr>Значущість вимірюваннь</vt:lpstr>
      <vt:lpstr>Алгоритм виконання вимірювання</vt:lpstr>
      <vt:lpstr>Обробка результатів вимірювання</vt:lpstr>
      <vt:lpstr>Основні компоненти вимірювального експерименту</vt:lpstr>
      <vt:lpstr> Основні компоненти вимірювального екперименту</vt:lpstr>
      <vt:lpstr>Умови вимірювання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2015-01-05T10:06:48Z</dcterms:created>
  <dcterms:modified xsi:type="dcterms:W3CDTF">2015-01-15T16:54:11Z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TC100822959990</vt:lpwstr>
  </property>
</Properties>
</file>