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2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704" autoAdjust="0"/>
  </p:normalViewPr>
  <p:slideViewPr>
    <p:cSldViewPr>
      <p:cViewPr varScale="1">
        <p:scale>
          <a:sx n="102" d="100"/>
          <a:sy n="102" d="100"/>
        </p:scale>
        <p:origin x="132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2/17/2015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2/17/2015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smtClean="0"/>
              <a:t>11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 Електромагнітні </a:t>
            </a:r>
            <a:r>
              <a:rPr lang="uk-UA" sz="3600" dirty="0" smtClean="0"/>
              <a:t>прилади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uk-UA" sz="2400" dirty="0"/>
              <a:t>Електромагнітний вимірювальний перетворювач </a:t>
            </a:r>
            <a:br>
              <a:rPr lang="uk-UA" sz="2400" dirty="0"/>
            </a:b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818072" cy="58326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Принцип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електромагнітного</a:t>
            </a:r>
            <a:r>
              <a:rPr lang="ru-RU" sz="2400" dirty="0"/>
              <a:t> </a:t>
            </a:r>
            <a:r>
              <a:rPr lang="ru-RU" sz="2400" dirty="0" err="1"/>
              <a:t>вимірювального</a:t>
            </a:r>
            <a:r>
              <a:rPr lang="ru-RU" sz="2400" dirty="0"/>
              <a:t> </a:t>
            </a:r>
            <a:r>
              <a:rPr lang="ru-RU" sz="2400" dirty="0" err="1"/>
              <a:t>механізму</a:t>
            </a:r>
            <a:r>
              <a:rPr lang="ru-RU" sz="2400" dirty="0"/>
              <a:t> оснований на </a:t>
            </a:r>
            <a:r>
              <a:rPr lang="ru-RU" sz="2400" dirty="0" err="1" smtClean="0"/>
              <a:t>взаємодії</a:t>
            </a:r>
            <a:r>
              <a:rPr lang="ru-RU" sz="2400" dirty="0" smtClean="0"/>
              <a:t> </a:t>
            </a:r>
            <a:r>
              <a:rPr lang="ru-RU" sz="2400" dirty="0" err="1"/>
              <a:t>магнітного</a:t>
            </a:r>
            <a:r>
              <a:rPr lang="ru-RU" sz="2400" dirty="0"/>
              <a:t> поля, яке </a:t>
            </a:r>
            <a:r>
              <a:rPr lang="ru-RU" sz="2400" dirty="0" err="1"/>
              <a:t>створюється</a:t>
            </a:r>
            <a:r>
              <a:rPr lang="ru-RU" sz="2400" dirty="0"/>
              <a:t> </a:t>
            </a:r>
            <a:r>
              <a:rPr lang="ru-RU" sz="2400" dirty="0" err="1"/>
              <a:t>струмом</a:t>
            </a:r>
            <a:r>
              <a:rPr lang="ru-RU" sz="2400" dirty="0"/>
              <a:t> в </a:t>
            </a:r>
            <a:r>
              <a:rPr lang="ru-RU" sz="2400" dirty="0" err="1"/>
              <a:t>нерухомій</a:t>
            </a:r>
            <a:r>
              <a:rPr lang="ru-RU" sz="2400" dirty="0"/>
              <a:t> </a:t>
            </a:r>
            <a:r>
              <a:rPr lang="ru-RU" sz="2400" dirty="0" err="1" smtClean="0"/>
              <a:t>котушці</a:t>
            </a:r>
            <a:r>
              <a:rPr lang="ru-RU" sz="2400" dirty="0" smtClean="0"/>
              <a:t> </a:t>
            </a:r>
            <a:r>
              <a:rPr lang="ru-RU" sz="2400" dirty="0"/>
              <a:t>з </a:t>
            </a:r>
            <a:r>
              <a:rPr lang="ru-RU" sz="2400" dirty="0" err="1"/>
              <a:t>рухомим</a:t>
            </a:r>
            <a:r>
              <a:rPr lang="ru-RU" sz="2400" dirty="0"/>
              <a:t> </a:t>
            </a:r>
            <a:r>
              <a:rPr lang="ru-RU" sz="2400" dirty="0" err="1"/>
              <a:t>феромагнітним</a:t>
            </a:r>
            <a:r>
              <a:rPr lang="ru-RU" sz="2400" dirty="0"/>
              <a:t> </a:t>
            </a:r>
            <a:r>
              <a:rPr lang="ru-RU" sz="2400" dirty="0" err="1"/>
              <a:t>осердям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Одна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найбільш</a:t>
            </a:r>
            <a:r>
              <a:rPr lang="ru-RU" sz="2400" dirty="0"/>
              <a:t> </a:t>
            </a:r>
            <a:r>
              <a:rPr lang="ru-RU" sz="2400" dirty="0" err="1"/>
              <a:t>розповсюджених</a:t>
            </a:r>
            <a:r>
              <a:rPr lang="ru-RU" sz="2400" dirty="0"/>
              <a:t> </a:t>
            </a:r>
            <a:r>
              <a:rPr lang="ru-RU" sz="2400" dirty="0" err="1"/>
              <a:t>конструкцій</a:t>
            </a:r>
            <a:r>
              <a:rPr lang="ru-RU" sz="2400" dirty="0"/>
              <a:t> </a:t>
            </a:r>
            <a:r>
              <a:rPr lang="ru-RU" sz="2400" dirty="0" err="1"/>
              <a:t>електромагнітного</a:t>
            </a:r>
            <a:r>
              <a:rPr lang="ru-RU" sz="2400" dirty="0"/>
              <a:t> </a:t>
            </a:r>
            <a:r>
              <a:rPr lang="ru-RU" sz="2400" dirty="0" err="1" smtClean="0"/>
              <a:t>механізму</a:t>
            </a:r>
            <a:r>
              <a:rPr lang="ru-RU" sz="2400" dirty="0" smtClean="0"/>
              <a:t> </a:t>
            </a:r>
            <a:r>
              <a:rPr lang="ru-RU" sz="2400" dirty="0"/>
              <a:t>подана </a:t>
            </a:r>
            <a:r>
              <a:rPr lang="ru-RU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рис.1, </a:t>
            </a:r>
            <a:r>
              <a:rPr lang="ru-RU" sz="2400" dirty="0"/>
              <a:t>де 1 – </a:t>
            </a:r>
            <a:r>
              <a:rPr lang="ru-RU" sz="2400" dirty="0" err="1"/>
              <a:t>котушка</a:t>
            </a:r>
            <a:r>
              <a:rPr lang="ru-RU" sz="2400" dirty="0"/>
              <a:t>; 2 – </a:t>
            </a:r>
            <a:r>
              <a:rPr lang="ru-RU" sz="2400" dirty="0" err="1"/>
              <a:t>осердя</a:t>
            </a:r>
            <a:r>
              <a:rPr lang="ru-RU" sz="2400" dirty="0"/>
              <a:t>, </a:t>
            </a:r>
            <a:r>
              <a:rPr lang="ru-RU" sz="2400" dirty="0" err="1"/>
              <a:t>закріплене</a:t>
            </a:r>
            <a:r>
              <a:rPr lang="ru-RU" sz="2400" dirty="0"/>
              <a:t> на </a:t>
            </a:r>
            <a:r>
              <a:rPr lang="ru-RU" sz="2400" dirty="0" err="1" smtClean="0"/>
              <a:t>осі</a:t>
            </a:r>
            <a:r>
              <a:rPr lang="ru-RU" sz="2400" dirty="0" smtClean="0"/>
              <a:t> </a:t>
            </a:r>
            <a:r>
              <a:rPr lang="ru-RU" sz="2400" dirty="0"/>
              <a:t>3 </a:t>
            </a:r>
            <a:r>
              <a:rPr lang="ru-RU" sz="2400" dirty="0" err="1"/>
              <a:t>вимірювального</a:t>
            </a:r>
            <a:r>
              <a:rPr lang="ru-RU" sz="2400" dirty="0"/>
              <a:t> </a:t>
            </a:r>
            <a:r>
              <a:rPr lang="ru-RU" sz="2400" dirty="0" err="1"/>
              <a:t>механізму</a:t>
            </a:r>
            <a:r>
              <a:rPr lang="ru-RU" sz="2400" dirty="0"/>
              <a:t>; 4 – </a:t>
            </a:r>
            <a:r>
              <a:rPr lang="ru-RU" sz="2400" dirty="0" err="1"/>
              <a:t>спіральна</a:t>
            </a:r>
            <a:r>
              <a:rPr lang="ru-RU" sz="2400" dirty="0"/>
              <a:t> пружина; 5 – </a:t>
            </a:r>
            <a:r>
              <a:rPr lang="ru-RU" sz="2400" dirty="0" err="1"/>
              <a:t>повітряний</a:t>
            </a:r>
            <a:r>
              <a:rPr lang="ru-RU" sz="2400" dirty="0"/>
              <a:t> </a:t>
            </a:r>
            <a:r>
              <a:rPr lang="ru-RU" sz="2400" dirty="0" err="1" smtClean="0"/>
              <a:t>заспокоювач</a:t>
            </a:r>
            <a:r>
              <a:rPr lang="ru-RU" sz="2400" dirty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4066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949280"/>
            <a:ext cx="7498080" cy="90872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/>
              <a:t>Рисунок 1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347" y="188640"/>
            <a:ext cx="6716602" cy="561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933056"/>
            <a:ext cx="3163465" cy="7821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51112" y="188640"/>
                <a:ext cx="7992888" cy="605976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Під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дією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магнітного</a:t>
                </a:r>
                <a:r>
                  <a:rPr lang="ru-RU" sz="2400" dirty="0" smtClean="0"/>
                  <a:t> поля </a:t>
                </a:r>
                <a:r>
                  <a:rPr lang="ru-RU" sz="2400" dirty="0" err="1" smtClean="0"/>
                  <a:t>осердя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втягується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всередину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котушки</a:t>
                </a:r>
                <a:r>
                  <a:rPr lang="ru-RU" sz="2400" dirty="0"/>
                  <a:t>. </a:t>
                </a:r>
                <a:r>
                  <a:rPr lang="ru-RU" sz="2400" dirty="0" err="1" smtClean="0"/>
                  <a:t>Рухома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частина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механізму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повертається</a:t>
                </a:r>
                <a:r>
                  <a:rPr lang="ru-RU" sz="2400" dirty="0" smtClean="0"/>
                  <a:t> до тих </a:t>
                </a:r>
                <a:r>
                  <a:rPr lang="ru-RU" sz="2400" dirty="0" err="1" smtClean="0"/>
                  <a:t>пір</a:t>
                </a:r>
                <a:r>
                  <a:rPr lang="ru-RU" sz="2400" dirty="0" smtClean="0"/>
                  <a:t>, </a:t>
                </a:r>
                <a:r>
                  <a:rPr lang="ru-RU" sz="2400" dirty="0" err="1" smtClean="0"/>
                  <a:t>поки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обертальний</a:t>
                </a:r>
                <a:r>
                  <a:rPr lang="ru-RU" sz="2400" dirty="0" smtClean="0"/>
                  <a:t> момент не </a:t>
                </a:r>
                <a:r>
                  <a:rPr lang="ru-RU" sz="2400" dirty="0" err="1" smtClean="0"/>
                  <a:t>зрівноважиться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протидійним</a:t>
                </a:r>
                <a:r>
                  <a:rPr lang="ru-RU" sz="2400" dirty="0" smtClean="0"/>
                  <a:t> моментом. Як </a:t>
                </a:r>
                <a:r>
                  <a:rPr lang="ru-RU" sz="2400" dirty="0" err="1" smtClean="0"/>
                  <a:t>відомо</a:t>
                </a:r>
                <a:r>
                  <a:rPr lang="ru-RU" sz="2400" dirty="0" smtClean="0"/>
                  <a:t>, </a:t>
                </a:r>
                <a:r>
                  <a:rPr lang="ru-RU" sz="2400" dirty="0" err="1" smtClean="0"/>
                  <a:t>енергія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магнітного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поля </a:t>
                </a:r>
                <a:r>
                  <a:rPr lang="ru-RU" sz="2400" dirty="0" err="1"/>
                  <a:t>котушки</a:t>
                </a:r>
                <a:r>
                  <a:rPr lang="ru-RU" sz="2400" dirty="0"/>
                  <a:t>, по </a:t>
                </a:r>
                <a:r>
                  <a:rPr lang="ru-RU" sz="2400" dirty="0" err="1"/>
                  <a:t>якій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протікає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постійний</a:t>
                </a:r>
                <a:r>
                  <a:rPr lang="ru-RU" sz="2400" dirty="0"/>
                  <a:t> струм І, 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uk-UA" sz="2400" i="1" baseline="-25000" dirty="0" smtClean="0">
                          <a:latin typeface="Cambria Math" panose="02040503050406030204" pitchFamily="18" charset="0"/>
                        </a:rPr>
                        <m:t>м</m:t>
                      </m:r>
                      <m:r>
                        <a:rPr lang="uk-UA" sz="2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i="1" baseline="30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/2,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ru-RU" sz="2400" dirty="0"/>
                  <a:t>де L – </a:t>
                </a:r>
                <a:r>
                  <a:rPr lang="ru-RU" sz="2400" dirty="0" err="1"/>
                  <a:t>індуктивність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котушки</a:t>
                </a:r>
                <a:r>
                  <a:rPr lang="ru-RU" sz="2400" dirty="0"/>
                  <a:t>, яка </a:t>
                </a:r>
                <a:r>
                  <a:rPr lang="ru-RU" sz="2400" dirty="0" err="1"/>
                  <a:t>залежить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положення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осердя</a:t>
                </a:r>
                <a:r>
                  <a:rPr lang="ru-RU" sz="2400" dirty="0"/>
                  <a:t>, а </a:t>
                </a:r>
                <a:r>
                  <a:rPr lang="ru-RU" sz="2400" dirty="0" err="1" smtClean="0"/>
                  <a:t>отже</a:t>
                </a:r>
                <a:r>
                  <a:rPr lang="ru-RU" sz="2400" dirty="0"/>
                  <a:t>, і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кута повороту α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Обертальний</a:t>
                </a:r>
                <a:r>
                  <a:rPr lang="ru-RU" sz="2400" dirty="0"/>
                  <a:t> момент</a:t>
                </a:r>
                <a:r>
                  <a:rPr lang="ru-RU" sz="2400" dirty="0" smtClean="0"/>
                  <a:t>:</a:t>
                </a:r>
              </a:p>
              <a:p>
                <a:pPr marL="82296" indent="0" algn="just">
                  <a:buNone/>
                </a:pPr>
                <a:endParaRPr lang="ru-RU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При </a:t>
                </a:r>
                <a:r>
                  <a:rPr lang="ru-RU" sz="2400" dirty="0" err="1"/>
                  <a:t>рівності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обертального</a:t>
                </a:r>
                <a:r>
                  <a:rPr lang="ru-RU" sz="2400" dirty="0"/>
                  <a:t> та </a:t>
                </a:r>
                <a:r>
                  <a:rPr lang="ru-RU" sz="2400" dirty="0" err="1"/>
                  <a:t>протидійного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моментів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частина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зупиняється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займаючи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положення</a:t>
                </a:r>
                <a:r>
                  <a:rPr lang="ru-RU" sz="2400" dirty="0"/>
                  <a:t>, яке </a:t>
                </a:r>
                <a:r>
                  <a:rPr lang="ru-RU" sz="2400" dirty="0" err="1"/>
                  <a:t>визначається</a:t>
                </a:r>
                <a:r>
                  <a:rPr lang="ru-RU" sz="2400" dirty="0"/>
                  <a:t> кутом повороту: 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1112" y="188640"/>
                <a:ext cx="7992888" cy="6059760"/>
              </a:xfrm>
              <a:blipFill rotWithShape="0">
                <a:blip r:embed="rId3"/>
                <a:stretch>
                  <a:fillRect l="-153" t="-805" r="-114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2204" y="5846372"/>
            <a:ext cx="2590847" cy="8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08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16632"/>
                <a:ext cx="7848872" cy="6624736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Якщо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в </a:t>
                </a:r>
                <a:r>
                  <a:rPr lang="ru-RU" sz="2400" dirty="0" err="1"/>
                  <a:t>котушці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протікає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змінний</a:t>
                </a:r>
                <a:r>
                  <a:rPr lang="ru-RU" sz="2400" dirty="0"/>
                  <a:t> струм (не </a:t>
                </a:r>
                <a:r>
                  <a:rPr lang="ru-RU" sz="2400" dirty="0" err="1"/>
                  <a:t>обов’язково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синусоїдної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форми</a:t>
                </a:r>
                <a:r>
                  <a:rPr lang="ru-RU" sz="2400" dirty="0"/>
                  <a:t>), то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реагує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середнє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обертального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моменту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/>
                  <a:t>і </a:t>
                </a:r>
                <a:r>
                  <a:rPr lang="ru-RU" sz="2400" dirty="0" err="1"/>
                  <a:t>займає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положення</a:t>
                </a:r>
                <a:r>
                  <a:rPr lang="ru-RU" sz="2400" dirty="0"/>
                  <a:t>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/>
                  <a:t>	</a:t>
                </a:r>
                <a:r>
                  <a:rPr lang="ru-RU" sz="2400" dirty="0" smtClean="0"/>
                  <a:t>Але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sSup>
                          <m:sSup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/>
                  <a:t>– квадрат </a:t>
                </a:r>
                <a:r>
                  <a:rPr lang="ru-RU" sz="2400" dirty="0" err="1"/>
                  <a:t>діючого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періодичного</a:t>
                </a:r>
                <a:r>
                  <a:rPr lang="ru-RU" sz="2400" dirty="0"/>
                  <a:t> струму. 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err="1"/>
                  <a:t>Тоді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записати</a:t>
                </a:r>
                <a:r>
                  <a:rPr lang="ru-RU" sz="2400" dirty="0" smtClean="0"/>
                  <a:t>: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/>
                  <a:t>де І – </a:t>
                </a:r>
                <a:r>
                  <a:rPr lang="ru-RU" sz="2400" dirty="0" err="1"/>
                  <a:t>діюче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змінного</a:t>
                </a:r>
                <a:r>
                  <a:rPr lang="ru-RU" sz="2400" dirty="0"/>
                  <a:t> струму.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algn="just">
                  <a:lnSpc>
                    <a:spcPct val="100000"/>
                  </a:lnSpc>
                </a:pP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16632"/>
                <a:ext cx="7848872" cy="6624736"/>
              </a:xfrm>
              <a:blipFill rotWithShape="0">
                <a:blip r:embed="rId2"/>
                <a:stretch>
                  <a:fillRect l="-78" t="-736" r="-11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440089"/>
            <a:ext cx="3168352" cy="764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2564904"/>
            <a:ext cx="3113608" cy="7986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4869160"/>
            <a:ext cx="2304256" cy="79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0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116632"/>
                <a:ext cx="8064896" cy="6624736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smtClean="0"/>
                  <a:t>Величина </a:t>
                </a:r>
                <a:r>
                  <a:rPr lang="ru-RU" sz="2400" dirty="0"/>
                  <a:t>І</a:t>
                </a:r>
                <a:r>
                  <a:rPr lang="ru-RU" sz="2400" baseline="30000" dirty="0"/>
                  <a:t>2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завжди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додатна</a:t>
                </a:r>
                <a:r>
                  <a:rPr lang="ru-RU" sz="2400" dirty="0"/>
                  <a:t>, тому кут повороту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не </a:t>
                </a:r>
                <a:r>
                  <a:rPr lang="ru-RU" sz="2400" dirty="0" err="1"/>
                  <a:t>залежить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напряму</a:t>
                </a:r>
                <a:r>
                  <a:rPr lang="ru-RU" sz="2400" dirty="0"/>
                  <a:t> струму в </a:t>
                </a:r>
                <a:r>
                  <a:rPr lang="ru-RU" sz="2400" dirty="0" err="1"/>
                  <a:t>котушці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Звідси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виходить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електромагнітні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прилади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можуть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застосовуватись</a:t>
                </a:r>
                <a:r>
                  <a:rPr lang="ru-RU" sz="2400" dirty="0"/>
                  <a:t> для </a:t>
                </a:r>
                <a:r>
                  <a:rPr lang="ru-RU" sz="2400" dirty="0" err="1"/>
                  <a:t>вимірювань</a:t>
                </a:r>
                <a:r>
                  <a:rPr lang="ru-RU" sz="2400" dirty="0"/>
                  <a:t> як у колах </a:t>
                </a:r>
                <a:r>
                  <a:rPr lang="ru-RU" sz="2400" dirty="0" err="1" smtClean="0"/>
                  <a:t>постійного</a:t>
                </a:r>
                <a:r>
                  <a:rPr lang="ru-RU" sz="2400" dirty="0"/>
                  <a:t>, так і в колах </a:t>
                </a:r>
                <a:r>
                  <a:rPr lang="ru-RU" sz="2400" dirty="0" err="1"/>
                  <a:t>змінного</a:t>
                </a:r>
                <a:r>
                  <a:rPr lang="ru-RU" sz="2400" dirty="0"/>
                  <a:t> струму. </a:t>
                </a:r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smtClean="0"/>
                  <a:t>З </a:t>
                </a:r>
                <a:r>
                  <a:rPr lang="ru-RU" sz="2400" dirty="0" err="1" smtClean="0"/>
                  <a:t>виходить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при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𝑑𝐿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400" i="1" dirty="0" err="1" smtClean="0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r>
                  <a:rPr lang="ru-RU" sz="2400" dirty="0" smtClean="0"/>
                  <a:t> </a:t>
                </a:r>
                <a:r>
                  <a:rPr lang="ru-RU" sz="2400" dirty="0"/>
                  <a:t>шкала </a:t>
                </a:r>
                <a:r>
                  <a:rPr lang="ru-RU" sz="2400" dirty="0" err="1"/>
                  <a:t>електромагнітного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приладу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має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квадратичний</a:t>
                </a:r>
                <a:r>
                  <a:rPr lang="ru-RU" sz="2400" dirty="0"/>
                  <a:t> характер – стиснута на початку та </a:t>
                </a:r>
                <a:r>
                  <a:rPr lang="ru-RU" sz="2400" dirty="0" err="1"/>
                  <a:t>розтягнута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в </a:t>
                </a:r>
                <a:r>
                  <a:rPr lang="ru-RU" sz="2400" dirty="0" err="1"/>
                  <a:t>кінці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Зміною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залежності</a:t>
                </a:r>
                <a:r>
                  <a:rPr lang="ru-RU" sz="2400" dirty="0"/>
                  <a:t> L(α) шляхом </a:t>
                </a:r>
                <a:r>
                  <a:rPr lang="ru-RU" sz="2400" dirty="0" err="1"/>
                  <a:t>вибору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відповідної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форми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осердя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шкалу </a:t>
                </a:r>
                <a:r>
                  <a:rPr lang="ru-RU" sz="2400" dirty="0" err="1"/>
                  <a:t>значною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мірою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наблизити</a:t>
                </a:r>
                <a:r>
                  <a:rPr lang="ru-RU" sz="2400" dirty="0"/>
                  <a:t> до </a:t>
                </a:r>
                <a:r>
                  <a:rPr lang="ru-RU" sz="2400" dirty="0" err="1"/>
                  <a:t>рівномірної</a:t>
                </a:r>
                <a:r>
                  <a:rPr lang="ru-RU" sz="2400" dirty="0"/>
                  <a:t>. </a:t>
                </a:r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smtClean="0"/>
                  <a:t>Струм </a:t>
                </a:r>
                <a:r>
                  <a:rPr lang="ru-RU" sz="2400" dirty="0"/>
                  <a:t>в </a:t>
                </a:r>
                <a:r>
                  <a:rPr lang="ru-RU" sz="2400" dirty="0" err="1"/>
                  <a:t>електромагнітному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підводиться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безпосередньо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до </a:t>
                </a:r>
                <a:r>
                  <a:rPr lang="ru-RU" sz="2400" dirty="0" err="1" smtClean="0"/>
                  <a:t>нерухомої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котушки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(</a:t>
                </a:r>
                <a:r>
                  <a:rPr lang="ru-RU" sz="2400" dirty="0" smtClean="0"/>
                  <a:t>не через </a:t>
                </a:r>
                <a:r>
                  <a:rPr lang="ru-RU" sz="2400" dirty="0" err="1" smtClean="0"/>
                  <a:t>пружини</a:t>
                </a:r>
                <a:r>
                  <a:rPr lang="ru-RU" sz="2400" dirty="0" smtClean="0"/>
                  <a:t>). </a:t>
                </a:r>
                <a:r>
                  <a:rPr lang="ru-RU" sz="2400" dirty="0" err="1" smtClean="0"/>
                  <a:t>Провід</a:t>
                </a:r>
                <a:r>
                  <a:rPr lang="ru-RU" sz="2400" dirty="0" smtClean="0"/>
                  <a:t> обмотки </a:t>
                </a:r>
                <a:r>
                  <a:rPr lang="ru-RU" sz="2400" dirty="0" err="1" smtClean="0"/>
                  <a:t>котушки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можна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взяти</a:t>
                </a:r>
                <a:r>
                  <a:rPr lang="ru-RU" sz="2400" dirty="0"/>
                  <a:t> великого </a:t>
                </a:r>
                <a:r>
                  <a:rPr lang="ru-RU" sz="2400" dirty="0" err="1"/>
                  <a:t>перерізу</a:t>
                </a:r>
                <a:r>
                  <a:rPr lang="ru-RU" sz="2400" dirty="0"/>
                  <a:t>, тому </a:t>
                </a:r>
                <a:r>
                  <a:rPr lang="ru-RU" sz="2400" dirty="0" err="1"/>
                  <a:t>такий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здатний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витримувати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великі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перевантаження</a:t>
                </a:r>
                <a:r>
                  <a:rPr lang="ru-RU" sz="2400" dirty="0"/>
                  <a:t>. 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116632"/>
                <a:ext cx="8064896" cy="6624736"/>
              </a:xfrm>
              <a:blipFill rotWithShape="0">
                <a:blip r:embed="rId2"/>
                <a:stretch>
                  <a:fillRect l="-76" t="-736" r="-120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488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848872" cy="79208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Електромагнітні амперметри та вольтметри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7992888" cy="568863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В </a:t>
            </a:r>
            <a:r>
              <a:rPr lang="uk-UA" sz="2400" dirty="0"/>
              <a:t>амперметрах електромагнітної системи весь вимірюваний струм </a:t>
            </a:r>
            <a:r>
              <a:rPr lang="uk-UA" sz="2400" dirty="0" smtClean="0"/>
              <a:t>(</a:t>
            </a:r>
            <a:r>
              <a:rPr lang="uk-UA" sz="2400" dirty="0"/>
              <a:t>за винятком випадків вмикання їх через вимірювальні трансформатори </a:t>
            </a:r>
            <a:r>
              <a:rPr lang="uk-UA" sz="2400" dirty="0" smtClean="0"/>
              <a:t>струму</a:t>
            </a:r>
            <a:r>
              <a:rPr lang="uk-UA" sz="2400" dirty="0"/>
              <a:t>) проходить по обмотці нерухомої котушки. Залежно від </a:t>
            </a:r>
            <a:r>
              <a:rPr lang="uk-UA" sz="2400" dirty="0" smtClean="0"/>
              <a:t>граничного </a:t>
            </a:r>
            <a:r>
              <a:rPr lang="uk-UA" sz="2400" dirty="0"/>
              <a:t>значення вимірюваного струму вибирається переріз проводу та </a:t>
            </a:r>
            <a:r>
              <a:rPr lang="uk-UA" sz="2400" dirty="0" smtClean="0"/>
              <a:t>ч</a:t>
            </a:r>
            <a:r>
              <a:rPr lang="ru-RU" sz="2400" dirty="0" smtClean="0"/>
              <a:t>и</a:t>
            </a:r>
            <a:r>
              <a:rPr lang="uk-UA" sz="2400" dirty="0" err="1" smtClean="0"/>
              <a:t>сло</a:t>
            </a:r>
            <a:r>
              <a:rPr lang="uk-UA" sz="2400" dirty="0" smtClean="0"/>
              <a:t> </a:t>
            </a:r>
            <a:r>
              <a:rPr lang="uk-UA" sz="2400" dirty="0"/>
              <a:t>витків обмотки котушки. В амперметрах на номінальні струми від </a:t>
            </a:r>
            <a:r>
              <a:rPr lang="uk-UA" sz="2400" dirty="0" smtClean="0"/>
              <a:t>100 </a:t>
            </a:r>
            <a:r>
              <a:rPr lang="uk-UA" sz="2400" dirty="0"/>
              <a:t>А та більше котушка має один виток з товстої мідної шини. </a:t>
            </a:r>
            <a:r>
              <a:rPr lang="uk-UA" sz="2400" dirty="0" smtClean="0"/>
              <a:t>Максимальне </a:t>
            </a:r>
            <a:r>
              <a:rPr lang="uk-UA" sz="2400" dirty="0"/>
              <a:t>номінальне значення струму електромагнітних амперметрів </a:t>
            </a:r>
            <a:r>
              <a:rPr lang="uk-UA" sz="2400" dirty="0" smtClean="0"/>
              <a:t>прямого </a:t>
            </a:r>
            <a:r>
              <a:rPr lang="uk-UA" sz="2400" dirty="0"/>
              <a:t>вмикання – 200 А, мінімальне – 5 </a:t>
            </a:r>
            <a:r>
              <a:rPr lang="uk-UA" sz="2400" dirty="0" err="1"/>
              <a:t>мА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Найбільш </a:t>
            </a:r>
            <a:r>
              <a:rPr lang="uk-UA" sz="2400" dirty="0"/>
              <a:t>поширені </a:t>
            </a:r>
            <a:r>
              <a:rPr lang="uk-UA" sz="2400" dirty="0" smtClean="0"/>
              <a:t>амперметри з верхньою межею вимірювання </a:t>
            </a:r>
            <a:r>
              <a:rPr lang="uk-UA" sz="2400" dirty="0"/>
              <a:t>5 А</a:t>
            </a:r>
            <a:r>
              <a:rPr lang="uk-UA" sz="2400" dirty="0" smtClean="0"/>
              <a:t>, оскільки для розширення меж вимірювання амперметрів використовуються вимірювальні трансформатори </a:t>
            </a:r>
            <a:r>
              <a:rPr lang="uk-UA" sz="2400" dirty="0"/>
              <a:t>струму, у багатьох із яких номінальне значення вторинного </a:t>
            </a:r>
            <a:r>
              <a:rPr lang="uk-UA" sz="2400" dirty="0" smtClean="0"/>
              <a:t>струму </a:t>
            </a:r>
            <a:r>
              <a:rPr lang="uk-UA" sz="2400" dirty="0"/>
              <a:t>дорівнює 5 А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9622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7992888" cy="68580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Для </a:t>
            </a:r>
            <a:r>
              <a:rPr lang="uk-UA" sz="2400" dirty="0"/>
              <a:t>одержання різних меж вимірювання електромагнітних </a:t>
            </a:r>
            <a:r>
              <a:rPr lang="uk-UA" sz="2400" dirty="0" smtClean="0"/>
              <a:t>вольтметрів послідовно </a:t>
            </a:r>
            <a:r>
              <a:rPr lang="uk-UA" sz="2400" dirty="0"/>
              <a:t>з котушкою механізму вмикаються додаткові опори з </a:t>
            </a:r>
            <a:r>
              <a:rPr lang="uk-UA" sz="2400" dirty="0" smtClean="0"/>
              <a:t>дуже малою залишковою реактивністю, виконані з манганіну (</a:t>
            </a:r>
            <a:r>
              <a:rPr lang="uk-UA" sz="2400" dirty="0"/>
              <a:t>рис. </a:t>
            </a:r>
            <a:r>
              <a:rPr lang="uk-UA" sz="2400" dirty="0" smtClean="0"/>
              <a:t>2).</a:t>
            </a:r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У </a:t>
            </a:r>
            <a:r>
              <a:rPr lang="uk-UA" sz="2400" dirty="0" err="1" smtClean="0"/>
              <a:t>багатомежевих</a:t>
            </a:r>
            <a:r>
              <a:rPr lang="uk-UA" sz="2400" dirty="0" smtClean="0"/>
              <a:t> вольтметрах додаткові резистори є </a:t>
            </a:r>
            <a:r>
              <a:rPr lang="uk-UA" sz="2400" dirty="0"/>
              <a:t>секційними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Розширення</a:t>
            </a:r>
            <a:r>
              <a:rPr lang="ru-RU" sz="2400" dirty="0" smtClean="0"/>
              <a:t> меж </a:t>
            </a:r>
            <a:r>
              <a:rPr lang="ru-RU" sz="2400" dirty="0" err="1" smtClean="0"/>
              <a:t>вимірювання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електромагнітних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вольтметрів</a:t>
            </a:r>
            <a:r>
              <a:rPr lang="ru-RU" sz="2400" dirty="0" smtClean="0"/>
              <a:t> до </a:t>
            </a:r>
            <a:r>
              <a:rPr lang="ru-RU" sz="2400" dirty="0" err="1"/>
              <a:t>високих</a:t>
            </a:r>
            <a:r>
              <a:rPr lang="ru-RU" sz="2400" dirty="0"/>
              <a:t> </a:t>
            </a:r>
            <a:r>
              <a:rPr lang="ru-RU" sz="2400" dirty="0" err="1"/>
              <a:t>напруг</a:t>
            </a:r>
            <a:r>
              <a:rPr lang="ru-RU" sz="2400" dirty="0"/>
              <a:t> </a:t>
            </a:r>
            <a:r>
              <a:rPr lang="ru-RU" sz="2400" dirty="0" err="1"/>
              <a:t>здійснюється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вимірювальних</a:t>
            </a:r>
            <a:r>
              <a:rPr lang="ru-RU" sz="2400" dirty="0"/>
              <a:t> </a:t>
            </a:r>
            <a:r>
              <a:rPr lang="ru-RU" sz="2400" dirty="0" err="1"/>
              <a:t>трансформаторів</a:t>
            </a:r>
            <a:r>
              <a:rPr lang="ru-RU" sz="2400" dirty="0"/>
              <a:t> </a:t>
            </a:r>
            <a:r>
              <a:rPr lang="ru-RU" sz="2400" dirty="0" err="1"/>
              <a:t>напруги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1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645024"/>
            <a:ext cx="3528392" cy="285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42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776864" cy="659735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До </a:t>
            </a:r>
            <a:r>
              <a:rPr lang="uk-UA" sz="2400" dirty="0"/>
              <a:t>переваг приладів електромагнітної системи відносяться</a:t>
            </a:r>
            <a:r>
              <a:rPr lang="uk-UA" sz="2400" dirty="0" smtClean="0"/>
              <a:t>: можливість їх застосування в колах як постійного, так і змінного струму</a:t>
            </a:r>
            <a:r>
              <a:rPr lang="uk-UA" sz="2400" dirty="0"/>
              <a:t>, </a:t>
            </a:r>
            <a:r>
              <a:rPr lang="uk-UA" sz="2400" dirty="0" smtClean="0"/>
              <a:t>простота </a:t>
            </a:r>
            <a:r>
              <a:rPr lang="uk-UA" sz="2400" dirty="0"/>
              <a:t>конструкції, надійність, здатність до перевантажень, низька </a:t>
            </a:r>
            <a:r>
              <a:rPr lang="uk-UA" sz="2400" dirty="0" smtClean="0"/>
              <a:t>вартість</a:t>
            </a:r>
            <a:r>
              <a:rPr lang="uk-UA" sz="2400" dirty="0"/>
              <a:t>. </a:t>
            </a:r>
          </a:p>
          <a:p>
            <a:pPr marL="82296" indent="0" algn="just">
              <a:buNone/>
            </a:pPr>
            <a:r>
              <a:rPr lang="uk-UA" sz="2400" dirty="0" smtClean="0"/>
              <a:t>	Недоліками </a:t>
            </a:r>
            <a:r>
              <a:rPr lang="uk-UA" sz="2400" dirty="0"/>
              <a:t>є: велике власне споживання, мала точність, мала </a:t>
            </a:r>
            <a:r>
              <a:rPr lang="uk-UA" sz="2400" dirty="0" smtClean="0"/>
              <a:t>чутливість, сильний вплив зовнішніх магнітних полів. Для захисту від впливу магнітних полів механізми поміщають в феромагнітний екран або </a:t>
            </a:r>
            <a:r>
              <a:rPr lang="uk-UA" sz="2400" dirty="0"/>
              <a:t>виконують їх астатичними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Частотний діапазон електромагнітних амперметрів </a:t>
            </a:r>
            <a:r>
              <a:rPr lang="uk-UA" sz="2400" dirty="0"/>
              <a:t>(до 10 </a:t>
            </a:r>
            <a:r>
              <a:rPr lang="uk-UA" sz="2400" dirty="0" err="1"/>
              <a:t>кГц</a:t>
            </a:r>
            <a:r>
              <a:rPr lang="uk-UA" sz="2400" dirty="0"/>
              <a:t>) </a:t>
            </a:r>
            <a:r>
              <a:rPr lang="uk-UA" sz="2400" dirty="0" smtClean="0"/>
              <a:t>ширший</a:t>
            </a:r>
            <a:r>
              <a:rPr lang="uk-UA" sz="2400" dirty="0"/>
              <a:t>, ніж у вольтметрів (до 400 </a:t>
            </a:r>
            <a:r>
              <a:rPr lang="uk-UA" sz="2400" dirty="0" err="1"/>
              <a:t>Гц</a:t>
            </a:r>
            <a:r>
              <a:rPr lang="uk-UA" sz="2400" dirty="0"/>
              <a:t>).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Електромагнітні </a:t>
            </a:r>
            <a:r>
              <a:rPr lang="uk-UA" sz="2400" dirty="0"/>
              <a:t>прилади дуже </a:t>
            </a:r>
            <a:r>
              <a:rPr lang="uk-UA" sz="2400" dirty="0" smtClean="0"/>
              <a:t>широко </a:t>
            </a:r>
            <a:r>
              <a:rPr lang="uk-UA" sz="2400" dirty="0"/>
              <a:t>використовуються як щитові (класів 1,5 та 2,5), але є й </a:t>
            </a:r>
            <a:r>
              <a:rPr lang="uk-UA" sz="2400" dirty="0" smtClean="0"/>
              <a:t>лабораторні </a:t>
            </a:r>
            <a:r>
              <a:rPr lang="uk-UA" sz="2400" dirty="0"/>
              <a:t>(класів 0,5 та 1,0).</a:t>
            </a:r>
          </a:p>
        </p:txBody>
      </p:sp>
    </p:spTree>
    <p:extLst>
      <p:ext uri="{BB962C8B-B14F-4D97-AF65-F5344CB8AC3E}">
        <p14:creationId xmlns:p14="http://schemas.microsoft.com/office/powerpoint/2010/main" val="3209204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38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Основи метрології</vt:lpstr>
      <vt:lpstr> Електромагнітні прилади Електромагнітний вимірювальний перетворювач  </vt:lpstr>
      <vt:lpstr>Презентация PowerPoint</vt:lpstr>
      <vt:lpstr>Презентация PowerPoint</vt:lpstr>
      <vt:lpstr>Презентация PowerPoint</vt:lpstr>
      <vt:lpstr>Презентация PowerPoint</vt:lpstr>
      <vt:lpstr>Електромагнітні амперметри та вольтметри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2015-02-17T07:29:15Z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