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858000" cy="9144000"/>
  <p:embeddedFontLst>
    <p:embeddedFont>
      <p:font typeface="Gill Sans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illSans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Gill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2-02-08T08:19:51.022">
    <p:pos x="6000" y="0"/>
    <p:text>-Автор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ctrTitle"/>
          </p:nvPr>
        </p:nvSpPr>
        <p:spPr>
          <a:xfrm>
            <a:off x="1435608" y="435936"/>
            <a:ext cx="7406640" cy="14721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432560" y="1850064"/>
            <a:ext cx="740664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5384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  <a:defRPr sz="2600">
                <a:solidFill>
                  <a:srgbClr val="341108"/>
                </a:solidFill>
              </a:defRPr>
            </a:lvl1pPr>
            <a:lvl2pPr lvl="1" algn="ctr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 rot="5400000">
            <a:off x="2784348" y="99060"/>
            <a:ext cx="4800600" cy="7498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/>
          <p:nvPr>
            <p:ph type="title"/>
          </p:nvPr>
        </p:nvSpPr>
        <p:spPr>
          <a:xfrm rot="5400000">
            <a:off x="4846638" y="2286002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" type="body"/>
          </p:nvPr>
        </p:nvSpPr>
        <p:spPr>
          <a:xfrm rot="5400000">
            <a:off x="998538" y="419103"/>
            <a:ext cx="5851525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2578392" y="1100138"/>
            <a:ext cx="64008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indent="-2286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75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" name="Google Shape;42;p4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showMasterSp="0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EF9F3">
              <a:alpha val="32941"/>
            </a:srgbClr>
          </a:solidFill>
          <a:ln cap="rnd" cmpd="sng" w="9525">
            <a:solidFill>
              <a:srgbClr val="D1C19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" name="Google Shape;46;p5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cap="rnd" cmpd="sng" w="27300">
            <a:solidFill>
              <a:srgbClr val="FFF5DB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rotWithShape="0" algn="tl" dir="5400000" dist="25400">
              <a:srgbClr val="ADA48C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7" name="Google Shape;47;p5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8" name="Google Shape;48;p5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" name="Google Shape;49;p5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25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2" type="body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25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2" name="Google Shape;52;p5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showMasterSp="0" type="twoTxTwoObj">
  <p:cSld name="TWO_OBJECTS_WITH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"/>
          <p:cNvSpPr txBox="1"/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500"/>
              <a:buFont typeface="Gill Sans"/>
              <a:buNone/>
              <a:defRPr b="1" sz="45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5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5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3" type="body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4" type="body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6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7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7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7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8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1" name="Google Shape;71;p8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8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8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4" name="Google Shape;74;p8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showMasterSp="0" type="objTx">
  <p:cSld name="OBJECT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/>
          <p:nvPr>
            <p:ph type="title"/>
          </p:nvPr>
        </p:nvSpPr>
        <p:spPr>
          <a:xfrm>
            <a:off x="457200" y="273050"/>
            <a:ext cx="38100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200"/>
              <a:buFont typeface="Gill Sans"/>
              <a:buNone/>
              <a:defRPr b="1" sz="2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9"/>
          <p:cNvSpPr txBox="1"/>
          <p:nvPr>
            <p:ph idx="1" type="body"/>
          </p:nvPr>
        </p:nvSpPr>
        <p:spPr>
          <a:xfrm>
            <a:off x="457200" y="1435100"/>
            <a:ext cx="38100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250000"/>
              </a:lnSpc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28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2" type="body"/>
          </p:nvPr>
        </p:nvSpPr>
        <p:spPr>
          <a:xfrm>
            <a:off x="457200" y="2133600"/>
            <a:ext cx="8153400" cy="3992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algn="l">
              <a:lnSpc>
                <a:spcPct val="9375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indent="-406400" lvl="1" marL="914400" algn="l">
              <a:lnSpc>
                <a:spcPct val="107142"/>
              </a:lnSpc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lnSpc>
                <a:spcPct val="116666"/>
              </a:lnSpc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/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  <a:defRPr b="1" sz="2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0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7" name="Google Shape;87;p10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500" rotWithShape="0" algn="tl" dir="5400000" dist="185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274300">
            <a:noAutofit/>
          </a:bodyPr>
          <a:lstStyle/>
          <a:p>
            <a:pPr indent="0" lvl="0" marL="0" marR="0" rt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t/>
            </a: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8" name="Google Shape;88;p10"/>
          <p:cNvSpPr/>
          <p:nvPr>
            <p:ph idx="2" type="pic"/>
          </p:nvPr>
        </p:nvSpPr>
        <p:spPr>
          <a:xfrm>
            <a:off x="838200" y="1143003"/>
            <a:ext cx="4419600" cy="3514531"/>
          </a:xfrm>
          <a:prstGeom prst="roundRect">
            <a:avLst>
              <a:gd fmla="val 783" name="adj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89" name="Google Shape;89;p10"/>
          <p:cNvSpPr/>
          <p:nvPr/>
        </p:nvSpPr>
        <p:spPr>
          <a:xfrm rot="-2131329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rgbClr val="EAD8B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0" name="Google Shape;90;p10"/>
          <p:cNvSpPr/>
          <p:nvPr/>
        </p:nvSpPr>
        <p:spPr>
          <a:xfrm flipH="1" rot="2103354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chemeClr val="lt2">
                <a:alpha val="2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1" name="Google Shape;91;p10"/>
          <p:cNvSpPr txBox="1"/>
          <p:nvPr>
            <p:ph idx="1" type="body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indent="-304800" lvl="1" marL="914400" algn="l">
              <a:lnSpc>
                <a:spcPct val="250000"/>
              </a:lnSpc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lnSpc>
                <a:spcPct val="280000"/>
              </a:lnSpc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1">
            <a:alphaModFix/>
          </a:blip>
          <a:tile algn="tl" flip="xy" tx="0" sx="90000" ty="0" sy="90000"/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EF9F3">
              <a:alpha val="32941"/>
            </a:srgbClr>
          </a:solidFill>
          <a:ln cap="rnd" cmpd="sng" w="9525">
            <a:solidFill>
              <a:srgbClr val="D1C19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cap="rnd" cmpd="sng" w="27300">
            <a:solidFill>
              <a:srgbClr val="FFF5DB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rotWithShape="0" algn="tl" dir="5400000" dist="25400">
              <a:srgbClr val="ADA48C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" name="Google Shape;12;p1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  <a:defRPr b="0" i="0" sz="4400" u="none" cap="none" strike="noStrike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marR="0" rtl="0" algn="l">
              <a:lnSpc>
                <a:spcPct val="9375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lnSpc>
                <a:spcPct val="107142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lnSpc>
                <a:spcPct val="116666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rgbClr val="A8A292"/>
              </a:solidFill>
            </a:endParaRPr>
          </a:p>
        </p:txBody>
      </p:sp>
      <p:sp>
        <p:nvSpPr>
          <p:cNvPr id="19" name="Google Shape;19;p1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/>
          <p:nvPr>
            <p:ph type="ctrTitle"/>
          </p:nvPr>
        </p:nvSpPr>
        <p:spPr>
          <a:xfrm>
            <a:off x="1259632" y="1537577"/>
            <a:ext cx="7406640" cy="8217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lang="ru-RU" sz="4400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rPr>
              <a:t>Основи </a:t>
            </a:r>
            <a:r>
              <a:rPr lang="ru-RU" sz="4400">
                <a:solidFill>
                  <a:srgbClr val="562214"/>
                </a:solidFill>
              </a:rPr>
              <a:t>метрології</a:t>
            </a:r>
            <a:endParaRPr/>
          </a:p>
        </p:txBody>
      </p:sp>
      <p:sp>
        <p:nvSpPr>
          <p:cNvPr id="110" name="Google Shape;110;p13"/>
          <p:cNvSpPr txBox="1"/>
          <p:nvPr>
            <p:ph idx="1" type="subTitle"/>
          </p:nvPr>
        </p:nvSpPr>
        <p:spPr>
          <a:xfrm>
            <a:off x="1259632" y="2382832"/>
            <a:ext cx="7406640" cy="686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73152" rtl="0" algn="ctr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ru-RU"/>
              <a:t>Лекція 2</a:t>
            </a:r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Національний авіаційний університет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Інститут інформаційно-діагностичних систем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Кафедра комп’ютеризованих електротехнічних систем та технологій</a:t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2" name="Google Shape;112;p13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Викладач: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Заслужений метролог України, д.т.н., професор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Квасніков Володимир Павлович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/>
          <p:nvPr>
            <p:ph type="title"/>
          </p:nvPr>
        </p:nvSpPr>
        <p:spPr>
          <a:xfrm>
            <a:off x="1187624" y="188640"/>
            <a:ext cx="7746064" cy="648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Обробка результатів вимірювання</a:t>
            </a:r>
            <a:endParaRPr/>
          </a:p>
        </p:txBody>
      </p:sp>
      <p:sp>
        <p:nvSpPr>
          <p:cNvPr id="164" name="Google Shape;164;p22"/>
          <p:cNvSpPr txBox="1"/>
          <p:nvPr>
            <p:ph idx="1" type="body"/>
          </p:nvPr>
        </p:nvSpPr>
        <p:spPr>
          <a:xfrm>
            <a:off x="1187872" y="859532"/>
            <a:ext cx="7746064" cy="57378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Перший етап. Зчитування (зняття) інформації, перетворення її в цифровий код і запис в запам’ятовувальний пристрій мікропроцесора.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Другий  етап.  Статистична  обробка  результатів  спостереження  з оцінкою ступеня довіри </a:t>
            </a:r>
            <a:endParaRPr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Третій  етап.  Інтерпретація  результатів,  одержаних  на  другому етапі обробки. Вона містить, як правило, оцінку шуканих характеристик явища чи об’єкта, що вивчається. </a:t>
            </a:r>
            <a:endParaRPr/>
          </a:p>
          <a:p>
            <a:pPr indent="-161543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>
            <p:ph type="title"/>
          </p:nvPr>
        </p:nvSpPr>
        <p:spPr>
          <a:xfrm>
            <a:off x="1187624" y="116632"/>
            <a:ext cx="7746064" cy="1080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Основні компоненти вимірювального експерименту</a:t>
            </a:r>
            <a:endParaRPr/>
          </a:p>
        </p:txBody>
      </p:sp>
      <p:pic>
        <p:nvPicPr>
          <p:cNvPr id="170" name="Google Shape;170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2324" y="1196752"/>
            <a:ext cx="5976664" cy="557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 Основні компоненти вимірювального екперименту</a:t>
            </a:r>
            <a:endParaRPr/>
          </a:p>
        </p:txBody>
      </p:sp>
      <p:sp>
        <p:nvSpPr>
          <p:cNvPr id="176" name="Google Shape;176;p24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суб’єкт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об’єкт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вимірювані фізичні величини;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одиниці фізичних величин;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умови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методи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засоби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результат вимірювання. </a:t>
            </a:r>
            <a:endParaRPr/>
          </a:p>
          <a:p>
            <a:pPr indent="-161543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1435608" y="274638"/>
            <a:ext cx="7498080" cy="7060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</a:pPr>
            <a:r>
              <a:rPr lang="ru-RU" sz="4000"/>
              <a:t>Умови вимірювання</a:t>
            </a:r>
            <a:endParaRPr/>
          </a:p>
        </p:txBody>
      </p:sp>
      <p:sp>
        <p:nvSpPr>
          <p:cNvPr id="182" name="Google Shape;182;p25"/>
          <p:cNvSpPr txBox="1"/>
          <p:nvPr>
            <p:ph idx="1" type="body"/>
          </p:nvPr>
        </p:nvSpPr>
        <p:spPr>
          <a:xfrm>
            <a:off x="1435608" y="980728"/>
            <a:ext cx="7498080" cy="5267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82296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Впливна величина</a:t>
            </a:r>
            <a:r>
              <a:rPr lang="ru-RU" sz="2400"/>
              <a:t>. Фізична величина, що впливає на результат вимірювання, але не є вимірюваною величиною. </a:t>
            </a:r>
            <a:endParaRPr/>
          </a:p>
          <a:p>
            <a:pPr indent="0" lvl="0" marL="82296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Нормальні  умови  </a:t>
            </a:r>
            <a:r>
              <a:rPr lang="ru-RU" sz="2400"/>
              <a:t>застосування  засобів  вимірювальної  техніки,  за  яких впливні величини мають нормальні значення чи знаходяться в границях (межах) нормального інтервалу значень. </a:t>
            </a:r>
            <a:endParaRPr sz="2400"/>
          </a:p>
          <a:p>
            <a:pPr indent="0" lvl="0" marL="82296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Робочі  умови  </a:t>
            </a:r>
            <a:r>
              <a:rPr lang="ru-RU" sz="2400"/>
              <a:t>застосування  засобів  вимірювальної  техніки,  за  яких  значення впливних величин знаходяться в границях (межах) робочої зони. </a:t>
            </a:r>
            <a:endParaRPr/>
          </a:p>
          <a:p>
            <a:pPr indent="-161543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/>
          <p:nvPr>
            <p:ph type="title"/>
          </p:nvPr>
        </p:nvSpPr>
        <p:spPr>
          <a:xfrm>
            <a:off x="1435608" y="116633"/>
            <a:ext cx="7498080" cy="7642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lang="ru-RU"/>
              <a:t>Ознаки вимірюваннь</a:t>
            </a:r>
            <a:endParaRPr/>
          </a:p>
        </p:txBody>
      </p:sp>
      <p:pic>
        <p:nvPicPr>
          <p:cNvPr id="118" name="Google Shape;118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4272" y="880864"/>
            <a:ext cx="7589415" cy="5860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"/>
          <p:cNvSpPr txBox="1"/>
          <p:nvPr>
            <p:ph type="title"/>
          </p:nvPr>
        </p:nvSpPr>
        <p:spPr>
          <a:xfrm>
            <a:off x="1435608" y="116632"/>
            <a:ext cx="7498080" cy="72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Ознаки вимірюваннь</a:t>
            </a:r>
            <a:endParaRPr/>
          </a:p>
        </p:txBody>
      </p:sp>
      <p:sp>
        <p:nvSpPr>
          <p:cNvPr id="124" name="Google Shape;124;p15"/>
          <p:cNvSpPr txBox="1"/>
          <p:nvPr>
            <p:ph idx="1" type="body"/>
          </p:nvPr>
        </p:nvSpPr>
        <p:spPr>
          <a:xfrm>
            <a:off x="1115616" y="1052736"/>
            <a:ext cx="7818072" cy="5688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3180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відсутність чи наявність в процедурі вимірювання перетворення роду вимірюваної величини та обчислення її значення за відомими залежностями;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вид рівняння вимірювання;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призначеність вимірювання для незмінних чи змінних в часі вимірюваних величин;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особливості визначення похибок вимірювань;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наявність чи відсутність розмірності у вимірюваної величини;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співвідношення між кількістю вимірюваних величин та кількістю вимірювань.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Пряме  вимірювання</a:t>
            </a:r>
            <a:r>
              <a:rPr lang="ru-RU" sz="2400"/>
              <a:t>.  Вимірювання  однієї  величини,  значення  якої знаходять безпосередньо без перетворення її роду та використання відомих залежностей.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Непряме вимірювання</a:t>
            </a:r>
            <a:r>
              <a:rPr lang="ru-RU" sz="2400"/>
              <a:t>. Вимірювання, у якому значення однієї чи декількох вимірюваних величин знаходять після перетворення роду величини чи обчислення за відомими залежностями їх від декількох величин аргументів, що вимірюються прямо.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1187624" y="188640"/>
            <a:ext cx="7746064" cy="6552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Опосередковане  вимірювання</a:t>
            </a:r>
            <a:r>
              <a:rPr lang="ru-RU" sz="2400"/>
              <a:t>.  Непряме  вимірювання  однієї  величини з перетворенням її роду чи обчисленнями за результатами вимірювань інших величин, з якими вимірювана величина пов’язана явною функціональної залежністю.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Сукупне вимірювання</a:t>
            </a:r>
            <a:r>
              <a:rPr lang="ru-RU" sz="2400"/>
              <a:t>. Непряме вимірювання, в якому значення декількох  одночасно  вимірюваних  однорідних  величин  отримують розв’язанням рівнянь, що пов’язують різні сполучення цих величин, які вимірюються прямо чи опосередковано.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Сумісне вимірювання</a:t>
            </a:r>
            <a:r>
              <a:rPr lang="ru-RU" sz="2400"/>
              <a:t>. Непряме вимірювання, в якому значення декількох  одночасно  вимірюваних  різнорідних  величин  отримують розв’язанням рівнянь, які пов’язують їх з іншими величинами, що вимірюються прямо чи опосередковано.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idx="1" type="body"/>
          </p:nvPr>
        </p:nvSpPr>
        <p:spPr>
          <a:xfrm>
            <a:off x="1187624" y="260648"/>
            <a:ext cx="7746064" cy="6408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 </a:t>
            </a:r>
            <a:r>
              <a:rPr b="1" lang="ru-RU" sz="2800"/>
              <a:t>Статичне вимірювання</a:t>
            </a:r>
            <a:r>
              <a:rPr lang="ru-RU" sz="2400"/>
              <a:t>. Вимірювання величини, яку можна вважати незмінною за час вимірювання (коли похибкою, що виникає від її змінення, можна знехтувати). </a:t>
            </a:r>
            <a:endParaRPr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Динамічне вимірювання</a:t>
            </a:r>
            <a:r>
              <a:rPr lang="ru-RU" sz="2400"/>
              <a:t>. Вимірювання величини, що змінюється за час вимірювання.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Лабораторні  вимірювання</a:t>
            </a:r>
            <a:r>
              <a:rPr lang="ru-RU" sz="2400"/>
              <a:t>.  Вимірювання,  за  яких  похибки  кожного  результату вимірювання оцінюють за даними, що одержані при цьому вимірюванні.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Технічні вимірювання</a:t>
            </a:r>
            <a:r>
              <a:rPr lang="ru-RU" sz="2400"/>
              <a:t>. Вимірювання, які виконуються в заданих умовах згідно з розробленою та рекомендованою раніше методикою, при цьому похибки кожного результату не оцінюють, але вони повинні бути нижчевстановлених методикою значень.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t/>
            </a:r>
            <a:endParaRPr/>
          </a:p>
        </p:txBody>
      </p:sp>
      <p:sp>
        <p:nvSpPr>
          <p:cNvPr id="146" name="Google Shape;146;p19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Вимірювання ФВ </a:t>
            </a:r>
            <a:r>
              <a:rPr i="1" lang="ru-RU" sz="2400"/>
              <a:t>за наявності або відсутності розмірності</a:t>
            </a:r>
            <a:r>
              <a:rPr lang="ru-RU" sz="2400"/>
              <a:t> у вимірюваних величин поділяють на вимірювання</a:t>
            </a:r>
            <a:r>
              <a:rPr i="1" lang="ru-RU" sz="2400"/>
              <a:t> розмірних величин (</a:t>
            </a:r>
            <a:r>
              <a:rPr b="1" i="1" lang="ru-RU" sz="2400"/>
              <a:t>абсолютні</a:t>
            </a:r>
            <a:r>
              <a:rPr i="1" lang="ru-RU" sz="2400"/>
              <a:t>) </a:t>
            </a:r>
            <a:r>
              <a:rPr lang="ru-RU" sz="2400"/>
              <a:t>та вимірювання </a:t>
            </a:r>
            <a:r>
              <a:rPr i="1" lang="ru-RU" sz="2400"/>
              <a:t>безрозмірних величин (</a:t>
            </a:r>
            <a:r>
              <a:rPr b="1" i="1" lang="ru-RU" sz="2400"/>
              <a:t>відносні</a:t>
            </a:r>
            <a:r>
              <a:rPr i="1" lang="ru-RU" sz="2400"/>
              <a:t>)</a:t>
            </a:r>
            <a:r>
              <a:rPr lang="ru-RU" sz="2400"/>
              <a:t>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Вимірювання  ФВ  </a:t>
            </a:r>
            <a:r>
              <a:rPr i="1" lang="ru-RU" sz="2400"/>
              <a:t>за  співвідношенням  між  кількістю  виміряних величин та кількістю вимірювань</a:t>
            </a:r>
            <a:r>
              <a:rPr lang="ru-RU" sz="2400"/>
              <a:t> поділяють на </a:t>
            </a:r>
            <a:r>
              <a:rPr b="1" lang="ru-RU" sz="2400"/>
              <a:t>ненадлишкові</a:t>
            </a:r>
            <a:r>
              <a:rPr lang="ru-RU" sz="2400"/>
              <a:t> одноразові  та  </a:t>
            </a:r>
            <a:r>
              <a:rPr b="1" lang="ru-RU" sz="2400"/>
              <a:t>надлишкові,</a:t>
            </a:r>
            <a:r>
              <a:rPr lang="ru-RU" sz="2400"/>
              <a:t>  які  виконуються  або  одноканально  багаторазово, або багатоканально одноразово, зокрема, із метою зниження рівня випадкових похибок шляхом усереднення.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/>
          <p:nvPr>
            <p:ph type="title"/>
          </p:nvPr>
        </p:nvSpPr>
        <p:spPr>
          <a:xfrm>
            <a:off x="1435608" y="274638"/>
            <a:ext cx="7498080" cy="7060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Значущість вимірюваннь</a:t>
            </a:r>
            <a:endParaRPr/>
          </a:p>
        </p:txBody>
      </p:sp>
      <p:sp>
        <p:nvSpPr>
          <p:cNvPr id="152" name="Google Shape;152;p20"/>
          <p:cNvSpPr txBox="1"/>
          <p:nvPr>
            <p:ph idx="1" type="body"/>
          </p:nvPr>
        </p:nvSpPr>
        <p:spPr>
          <a:xfrm>
            <a:off x="1115616" y="980728"/>
            <a:ext cx="7818072" cy="561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 вимірювань  </a:t>
            </a:r>
            <a:r>
              <a:rPr i="1" lang="ru-RU" sz="2400"/>
              <a:t>у  філософському  аспекті  </a:t>
            </a:r>
            <a:r>
              <a:rPr lang="ru-RU" sz="2400"/>
              <a:t>визначається передусім тим, що вимірювання є універсальним і разом із лічбою найбільш точним методом пізнання фізичних явищ і процесів.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вимірювань </a:t>
            </a:r>
            <a:r>
              <a:rPr i="1" lang="ru-RU" sz="2400"/>
              <a:t>у науці </a:t>
            </a:r>
            <a:r>
              <a:rPr lang="ru-RU" sz="2400"/>
              <a:t>визначається тим, що за допомогою вимірювань, передусім у фізичних науках, здійснюється зв’язок науки і практики.</a:t>
            </a:r>
            <a:endParaRPr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вимірювання </a:t>
            </a:r>
            <a:r>
              <a:rPr i="1" lang="ru-RU" sz="2400"/>
              <a:t>в технічному аспекті </a:t>
            </a:r>
            <a:r>
              <a:rPr lang="ru-RU" sz="2400"/>
              <a:t>визначається тим, що  вимірювання  забезпечують  створення  кількісної  вимірювальної  інформації про об’єкт, без якої неможливе точне відтворення всіх заданих умов технологічного процесу, необхідних для одержання високої якості виробів.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/>
          <p:nvPr>
            <p:ph type="title"/>
          </p:nvPr>
        </p:nvSpPr>
        <p:spPr>
          <a:xfrm>
            <a:off x="1187624" y="116632"/>
            <a:ext cx="7848872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Алгоритм виконання вимірювання</a:t>
            </a:r>
            <a:endParaRPr/>
          </a:p>
        </p:txBody>
      </p:sp>
      <p:sp>
        <p:nvSpPr>
          <p:cNvPr id="158" name="Google Shape;158;p21"/>
          <p:cNvSpPr txBox="1"/>
          <p:nvPr>
            <p:ph idx="1" type="body"/>
          </p:nvPr>
        </p:nvSpPr>
        <p:spPr>
          <a:xfrm>
            <a:off x="1475656" y="1124744"/>
            <a:ext cx="7458032" cy="55446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Постановка вимірювального завдання.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Вибір  методу  вимірювання.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Синтез вимірювальної структури (кола).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Обробка  результатів  вимірювання.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Солнцестояние">
  <a:themeElements>
    <a:clrScheme name="Solstice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